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475" r:id="rId4"/>
    <p:sldMasterId id="2147484501" r:id="rId5"/>
  </p:sldMasterIdLst>
  <p:notesMasterIdLst>
    <p:notesMasterId r:id="rId55"/>
  </p:notesMasterIdLst>
  <p:handoutMasterIdLst>
    <p:handoutMasterId r:id="rId56"/>
  </p:handoutMasterIdLst>
  <p:sldIdLst>
    <p:sldId id="1502" r:id="rId6"/>
    <p:sldId id="1554" r:id="rId7"/>
    <p:sldId id="1530" r:id="rId8"/>
    <p:sldId id="1531" r:id="rId9"/>
    <p:sldId id="1536" r:id="rId10"/>
    <p:sldId id="1526" r:id="rId11"/>
    <p:sldId id="1535" r:id="rId12"/>
    <p:sldId id="1532" r:id="rId13"/>
    <p:sldId id="1548" r:id="rId14"/>
    <p:sldId id="1539" r:id="rId15"/>
    <p:sldId id="312" r:id="rId16"/>
    <p:sldId id="1555" r:id="rId17"/>
    <p:sldId id="1557" r:id="rId18"/>
    <p:sldId id="1558" r:id="rId19"/>
    <p:sldId id="1560" r:id="rId20"/>
    <p:sldId id="384" r:id="rId21"/>
    <p:sldId id="386" r:id="rId22"/>
    <p:sldId id="388" r:id="rId23"/>
    <p:sldId id="397" r:id="rId24"/>
    <p:sldId id="400" r:id="rId25"/>
    <p:sldId id="401" r:id="rId26"/>
    <p:sldId id="402" r:id="rId27"/>
    <p:sldId id="403" r:id="rId28"/>
    <p:sldId id="404" r:id="rId29"/>
    <p:sldId id="405" r:id="rId30"/>
    <p:sldId id="406" r:id="rId31"/>
    <p:sldId id="1549" r:id="rId32"/>
    <p:sldId id="1550" r:id="rId33"/>
    <p:sldId id="1561" r:id="rId34"/>
    <p:sldId id="1540" r:id="rId35"/>
    <p:sldId id="1552" r:id="rId36"/>
    <p:sldId id="1547" r:id="rId37"/>
    <p:sldId id="1534" r:id="rId38"/>
    <p:sldId id="1517" r:id="rId39"/>
    <p:sldId id="1507" r:id="rId40"/>
    <p:sldId id="1523" r:id="rId41"/>
    <p:sldId id="1524" r:id="rId42"/>
    <p:sldId id="1525" r:id="rId43"/>
    <p:sldId id="1541" r:id="rId44"/>
    <p:sldId id="1544" r:id="rId45"/>
    <p:sldId id="1553" r:id="rId46"/>
    <p:sldId id="1543" r:id="rId47"/>
    <p:sldId id="1562" r:id="rId48"/>
    <p:sldId id="1318" r:id="rId49"/>
    <p:sldId id="1250" r:id="rId50"/>
    <p:sldId id="1245" r:id="rId51"/>
    <p:sldId id="1251" r:id="rId52"/>
    <p:sldId id="256" r:id="rId53"/>
    <p:sldId id="1516" r:id="rId54"/>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Machine Learning, AI &amp; Data Science Conference Template" id="{E1C8FB21-FF75-44A0-8090-B2FB240B014B}">
          <p14:sldIdLst>
            <p14:sldId id="1502"/>
            <p14:sldId id="1554"/>
            <p14:sldId id="1530"/>
            <p14:sldId id="1531"/>
            <p14:sldId id="1536"/>
            <p14:sldId id="1526"/>
            <p14:sldId id="1535"/>
            <p14:sldId id="1532"/>
            <p14:sldId id="1548"/>
            <p14:sldId id="1539"/>
            <p14:sldId id="312"/>
            <p14:sldId id="1555"/>
            <p14:sldId id="1557"/>
            <p14:sldId id="1558"/>
            <p14:sldId id="1560"/>
            <p14:sldId id="384"/>
            <p14:sldId id="386"/>
            <p14:sldId id="388"/>
            <p14:sldId id="397"/>
            <p14:sldId id="400"/>
            <p14:sldId id="401"/>
            <p14:sldId id="402"/>
            <p14:sldId id="403"/>
            <p14:sldId id="404"/>
            <p14:sldId id="405"/>
            <p14:sldId id="406"/>
            <p14:sldId id="1549"/>
            <p14:sldId id="1550"/>
            <p14:sldId id="1561"/>
            <p14:sldId id="1540"/>
            <p14:sldId id="1552"/>
            <p14:sldId id="1547"/>
            <p14:sldId id="1534"/>
            <p14:sldId id="1517"/>
            <p14:sldId id="1507"/>
            <p14:sldId id="1523"/>
            <p14:sldId id="1524"/>
            <p14:sldId id="1525"/>
            <p14:sldId id="1541"/>
            <p14:sldId id="1544"/>
            <p14:sldId id="1553"/>
            <p14:sldId id="1543"/>
            <p14:sldId id="1562"/>
            <p14:sldId id="1318"/>
            <p14:sldId id="1250"/>
            <p14:sldId id="1245"/>
            <p14:sldId id="1251"/>
            <p14:sldId id="256"/>
            <p14:sldId id="1516"/>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078D7"/>
    <a:srgbClr val="000000"/>
    <a:srgbClr val="FF8C00"/>
    <a:srgbClr val="D83B01"/>
    <a:srgbClr val="FFB900"/>
    <a:srgbClr val="107C10"/>
    <a:srgbClr val="353535"/>
    <a:srgbClr val="FF5050"/>
    <a:srgbClr val="EAEAE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676" autoAdjust="0"/>
    <p:restoredTop sz="78895" autoAdjust="0"/>
  </p:normalViewPr>
  <p:slideViewPr>
    <p:cSldViewPr>
      <p:cViewPr varScale="1">
        <p:scale>
          <a:sx n="112" d="100"/>
          <a:sy n="112" d="100"/>
        </p:scale>
        <p:origin x="216" y="456"/>
      </p:cViewPr>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00" d="100"/>
        <a:sy n="100" d="100"/>
      </p:scale>
      <p:origin x="0" y="0"/>
    </p:cViewPr>
  </p:sorterViewPr>
  <p:notesViewPr>
    <p:cSldViewPr showGuides="1">
      <p:cViewPr varScale="1">
        <p:scale>
          <a:sx n="60" d="100"/>
          <a:sy n="60" d="100"/>
        </p:scale>
        <p:origin x="2333" y="3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notesMaster" Target="notesMasters/notesMaster1.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presProps" Target="presProps.xml"/><Relationship Id="rId5" Type="http://schemas.openxmlformats.org/officeDocument/2006/relationships/slideMaster" Target="slideMasters/slideMaster2.xml"/><Relationship Id="rId61" Type="http://schemas.openxmlformats.org/officeDocument/2006/relationships/tableStyles" Target="tableStyles.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handoutMaster" Target="handoutMasters/handoutMaster1.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viewProps" Target="viewProps.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commentAuthors" Target="commentAuthors.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r>
              <a:rPr lang="en-US" dirty="0">
                <a:latin typeface="Segoe UI" pitchFamily="34" charset="0"/>
              </a:rPr>
              <a:t>Machine Learning, Analytics, &amp; Data Science Conference</a:t>
            </a: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4/12/18 4:44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a:t>Machine Learning, Analytics, &amp; Data Science Conference</a:t>
            </a:r>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4/12/18 4:44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dirty="0"/>
              <a:t>Machine Learning, Analytics, &amp; Data Science Conference</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313C66B-7AF5-40BA-8933-D16874FF94CC}" type="datetime8">
              <a:rPr lang="en-US" smtClean="0"/>
              <a:t>4/12/18 4:44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26222412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Machine Learning, Analytics, &amp; Data Science Conference</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4/12/18 4:44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29030477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1F2A70B-78F2-4DCF-B53B-C990D2FAFB8A}" type="slidenum">
              <a:rPr lang="en-US" smtClean="0"/>
              <a:t>11</a:t>
            </a:fld>
            <a:endParaRPr lang="en-US"/>
          </a:p>
        </p:txBody>
      </p:sp>
    </p:spTree>
    <p:extLst>
      <p:ext uri="{BB962C8B-B14F-4D97-AF65-F5344CB8AC3E}">
        <p14:creationId xmlns:p14="http://schemas.microsoft.com/office/powerpoint/2010/main" val="10737149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1F2A70B-78F2-4DCF-B53B-C990D2FAFB8A}" type="slidenum">
              <a:rPr lang="en-US" smtClean="0"/>
              <a:t>12</a:t>
            </a:fld>
            <a:endParaRPr lang="en-US"/>
          </a:p>
        </p:txBody>
      </p:sp>
    </p:spTree>
    <p:extLst>
      <p:ext uri="{BB962C8B-B14F-4D97-AF65-F5344CB8AC3E}">
        <p14:creationId xmlns:p14="http://schemas.microsoft.com/office/powerpoint/2010/main" val="28883737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Machine Learning, Analytics, &amp; Data Science Conference</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4/12/18 4:44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38931631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Machine Learning, Analytics, &amp; Data Science Conference</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4/12/18 4:44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11322343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Machine Learning, Analytics, &amp; Data Science Conference</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4/12/18 4:44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24206023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Machine Learning, Analytics, &amp; Data Science Conference</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4/12/18 4:44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4292379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Machine Learning, Analytics, &amp; Data Science Conference</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4/12/18 4:44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15079523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Machine Learning, Analytics, &amp; Data Science Conference</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4/12/18 4:44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10337444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Machine Learning, Analytics, &amp; Data Science Conference</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4/12/18 4:44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29173328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Machine Learning, Analytics, &amp; Data Science Conference</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4/12/18 4:44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14022547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Machine Learning, Analytics, &amp; Data Science Conference</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4/12/18 4:44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24682492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Machine Learning, Analytics, &amp; Data Science Conference</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4/12/18 4:44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12036178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Machine Learning, Analytics, &amp; Data Science Conference</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4/12/18 4:44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362238341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Machine Learning, Analytics, &amp; Data Science Conference</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4/12/18 4:44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242863377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Machine Learning, Analytics, &amp; Data Science Conference</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4/12/18 4:44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411069376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Machine Learning, Analytics, &amp; Data Science Conference</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4/12/18 4:44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249852125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Machine Learning, Analytics, &amp; Data Science Conference</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4/12/18 4:44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165363182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Machine Learning, Analytics, &amp; Data Science Conference</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4/12/18 4:44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284940638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Machine Learning, Analytics, &amp; Data Science Conference</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4/12/18 4:44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27493789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Machine Learning, Analytics, &amp; Data Science Conference</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4/12/18 4:44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875810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Machine Learning, Analytics, &amp; Data Science Conference</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4/12/18 4:44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354691365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Machine Learning, Analytics, &amp; Data Science Conference</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4/12/18 4:44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31</a:t>
            </a:fld>
            <a:endParaRPr lang="en-US" dirty="0"/>
          </a:p>
        </p:txBody>
      </p:sp>
    </p:spTree>
    <p:extLst>
      <p:ext uri="{BB962C8B-B14F-4D97-AF65-F5344CB8AC3E}">
        <p14:creationId xmlns:p14="http://schemas.microsoft.com/office/powerpoint/2010/main" val="313260653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Machine Learning, Analytics, &amp; Data Science Conference</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4/12/18 4:44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32</a:t>
            </a:fld>
            <a:endParaRPr lang="en-US" dirty="0"/>
          </a:p>
        </p:txBody>
      </p:sp>
    </p:spTree>
    <p:extLst>
      <p:ext uri="{BB962C8B-B14F-4D97-AF65-F5344CB8AC3E}">
        <p14:creationId xmlns:p14="http://schemas.microsoft.com/office/powerpoint/2010/main" val="72597573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Machine Learning, Analytics, &amp; Data Science Conference</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4/12/18 4:44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33</a:t>
            </a:fld>
            <a:endParaRPr lang="en-US" dirty="0"/>
          </a:p>
        </p:txBody>
      </p:sp>
    </p:spTree>
    <p:extLst>
      <p:ext uri="{BB962C8B-B14F-4D97-AF65-F5344CB8AC3E}">
        <p14:creationId xmlns:p14="http://schemas.microsoft.com/office/powerpoint/2010/main" val="357937077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34</a:t>
            </a:fld>
            <a:endParaRPr lang="en-US" dirty="0"/>
          </a:p>
        </p:txBody>
      </p:sp>
      <p:sp>
        <p:nvSpPr>
          <p:cNvPr id="10" name="Date Placeholder 9"/>
          <p:cNvSpPr>
            <a:spLocks noGrp="1"/>
          </p:cNvSpPr>
          <p:nvPr>
            <p:ph type="dt" idx="13"/>
          </p:nvPr>
        </p:nvSpPr>
        <p:spPr/>
        <p:txBody>
          <a:bodyPr/>
          <a:lstStyle/>
          <a:p>
            <a:fld id="{5A70A388-5CB4-42F2-85B9-1AE1F63398FA}" type="datetime8">
              <a:rPr lang="en-US" smtClean="0"/>
              <a:t>4/12/18 4:44 PM</a:t>
            </a:fld>
            <a:endParaRPr lang="en-US" dirty="0"/>
          </a:p>
        </p:txBody>
      </p:sp>
      <p:sp>
        <p:nvSpPr>
          <p:cNvPr id="12" name="Header Placeholder 11"/>
          <p:cNvSpPr>
            <a:spLocks noGrp="1"/>
          </p:cNvSpPr>
          <p:nvPr>
            <p:ph type="hdr" sz="quarter" idx="15"/>
          </p:nvPr>
        </p:nvSpPr>
        <p:spPr/>
        <p:txBody>
          <a:bodyPr/>
          <a:lstStyle/>
          <a:p>
            <a:r>
              <a:rPr lang="en-US" dirty="0"/>
              <a:t>Machine Learning, Analytics, &amp; Data Science Conference</a:t>
            </a:r>
          </a:p>
        </p:txBody>
      </p:sp>
      <p:sp>
        <p:nvSpPr>
          <p:cNvPr id="5" name="Footer Placeholder 4"/>
          <p:cNvSpPr>
            <a:spLocks noGrp="1"/>
          </p:cNvSpPr>
          <p:nvPr>
            <p:ph type="ftr" sz="quarter" idx="16"/>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79271463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r>
              <a:rPr lang="en-US" dirty="0"/>
              <a:t>In the sawmill industry lumber grading is an important step of the manufacturing process. Improved grading accuracy and better control of quality variation in production leads directly to improved profits. Grading has traditionally been done by visual inspection, in which a (human) grader marks each piece of lumber as it leaves the mill, according to a factors like size, category, and position of knots, cracks, species of tree, etc. Visual inspection is often an error prone and laborious task. Certain defect classes may be difficult to distinguish, even for a human expert. To that end, a number of automated lumber grading systems have been developed which aim to improve the accuracy and the efficiency of lumber grading.</a:t>
            </a:r>
          </a:p>
        </p:txBody>
      </p:sp>
      <p:sp>
        <p:nvSpPr>
          <p:cNvPr id="4" name="Date Placeholder 3"/>
          <p:cNvSpPr>
            <a:spLocks noGrp="1"/>
          </p:cNvSpPr>
          <p:nvPr>
            <p:ph type="dt" idx="10"/>
          </p:nvPr>
        </p:nvSpPr>
        <p:spPr>
          <a:xfrm>
            <a:off x="3884613" y="0"/>
            <a:ext cx="2971800" cy="457200"/>
          </a:xfrm>
          <a:prstGeom prst="rect">
            <a:avLst/>
          </a:prstGeom>
        </p:spPr>
        <p:txBody>
          <a:bodyPr/>
          <a:lstStyle/>
          <a:p>
            <a:fld id="{6939CF7E-134C-4B4A-9853-17D7568CBCC2}" type="datetime8">
              <a:rPr lang="en-US" smtClean="0"/>
              <a:t>4/12/18 4:44 PM</a:t>
            </a:fld>
            <a:endParaRPr lang="en-US" dirty="0"/>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35</a:t>
            </a:fld>
            <a:endParaRPr lang="en-US" dirty="0"/>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r>
              <a:rPr lang="en-US" dirty="0"/>
              <a:t>Machine Learning, Analytics, &amp; Data Science Conference</a:t>
            </a:r>
          </a:p>
        </p:txBody>
      </p:sp>
    </p:spTree>
    <p:extLst>
      <p:ext uri="{BB962C8B-B14F-4D97-AF65-F5344CB8AC3E}">
        <p14:creationId xmlns:p14="http://schemas.microsoft.com/office/powerpoint/2010/main" val="70607362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6939CF7E-134C-4B4A-9853-17D7568CBCC2}" type="datetime8">
              <a:rPr lang="en-US" smtClean="0"/>
              <a:t>4/12/18 4:44 PM</a:t>
            </a:fld>
            <a:endParaRPr lang="en-US" dirty="0"/>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36</a:t>
            </a:fld>
            <a:endParaRPr lang="en-US" dirty="0"/>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r>
              <a:rPr lang="en-US" dirty="0"/>
              <a:t>Machine Learning, Analytics, &amp; Data Science Conference</a:t>
            </a:r>
          </a:p>
        </p:txBody>
      </p:sp>
    </p:spTree>
    <p:extLst>
      <p:ext uri="{BB962C8B-B14F-4D97-AF65-F5344CB8AC3E}">
        <p14:creationId xmlns:p14="http://schemas.microsoft.com/office/powerpoint/2010/main" val="192350730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6939CF7E-134C-4B4A-9853-17D7568CBCC2}" type="datetime8">
              <a:rPr lang="en-US" smtClean="0"/>
              <a:t>4/12/18 4:44 PM</a:t>
            </a:fld>
            <a:endParaRPr lang="en-US" dirty="0"/>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37</a:t>
            </a:fld>
            <a:endParaRPr lang="en-US" dirty="0"/>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r>
              <a:rPr lang="en-US" dirty="0"/>
              <a:t>Machine Learning, Analytics, &amp; Data Science Conference</a:t>
            </a:r>
          </a:p>
        </p:txBody>
      </p:sp>
    </p:spTree>
    <p:extLst>
      <p:ext uri="{BB962C8B-B14F-4D97-AF65-F5344CB8AC3E}">
        <p14:creationId xmlns:p14="http://schemas.microsoft.com/office/powerpoint/2010/main" val="369052890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6939CF7E-134C-4B4A-9853-17D7568CBCC2}" type="datetime8">
              <a:rPr lang="en-US" smtClean="0"/>
              <a:t>4/12/18 4:44 PM</a:t>
            </a:fld>
            <a:endParaRPr lang="en-US" dirty="0"/>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38</a:t>
            </a:fld>
            <a:endParaRPr lang="en-US" dirty="0"/>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r>
              <a:rPr lang="en-US" dirty="0"/>
              <a:t>Machine Learning, Analytics, &amp; Data Science Conference</a:t>
            </a:r>
          </a:p>
        </p:txBody>
      </p:sp>
    </p:spTree>
    <p:extLst>
      <p:ext uri="{BB962C8B-B14F-4D97-AF65-F5344CB8AC3E}">
        <p14:creationId xmlns:p14="http://schemas.microsoft.com/office/powerpoint/2010/main" val="280015003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Machine Learning, Analytics, &amp; Data Science Conference</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4/12/18 4:44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39</a:t>
            </a:fld>
            <a:endParaRPr lang="en-US" dirty="0"/>
          </a:p>
        </p:txBody>
      </p:sp>
    </p:spTree>
    <p:extLst>
      <p:ext uri="{BB962C8B-B14F-4D97-AF65-F5344CB8AC3E}">
        <p14:creationId xmlns:p14="http://schemas.microsoft.com/office/powerpoint/2010/main" val="17775666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Machine Learning, Analytics, &amp; Data Science Conference</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4/12/18 4:44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189080002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Machine Learning, Analytics, &amp; Data Science Conference</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4/12/18 4:44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40</a:t>
            </a:fld>
            <a:endParaRPr lang="en-US" dirty="0"/>
          </a:p>
        </p:txBody>
      </p:sp>
    </p:spTree>
    <p:extLst>
      <p:ext uri="{BB962C8B-B14F-4D97-AF65-F5344CB8AC3E}">
        <p14:creationId xmlns:p14="http://schemas.microsoft.com/office/powerpoint/2010/main" val="292434436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Machine Learning, Analytics, &amp; Data Science Conference</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4/12/18 4:44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41</a:t>
            </a:fld>
            <a:endParaRPr lang="en-US" dirty="0"/>
          </a:p>
        </p:txBody>
      </p:sp>
    </p:spTree>
    <p:extLst>
      <p:ext uri="{BB962C8B-B14F-4D97-AF65-F5344CB8AC3E}">
        <p14:creationId xmlns:p14="http://schemas.microsoft.com/office/powerpoint/2010/main" val="79263286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Machine Learning, Analytics, &amp; Data Science Conference</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4/12/18 4:44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42</a:t>
            </a:fld>
            <a:endParaRPr lang="en-US" dirty="0"/>
          </a:p>
        </p:txBody>
      </p:sp>
    </p:spTree>
    <p:extLst>
      <p:ext uri="{BB962C8B-B14F-4D97-AF65-F5344CB8AC3E}">
        <p14:creationId xmlns:p14="http://schemas.microsoft.com/office/powerpoint/2010/main" val="280773563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Machine Learning, Analytics, &amp; Data Science Conference</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4/12/18 4:45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0354647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FAA0FA6-2591-4A58-AD0C-AFA4E64BA80B}"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4/12/18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7634223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AA191338-520F-4177-A926-7467762E2FD8}"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4/12/18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180494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E37027E-9EA3-453C-88B8-951F76CD064B}"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4/12/18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7785186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12BAC3A-1DA2-40C1-84F9-1F603A8279C3}"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4/12/18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8535942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4488AC5A-4574-4C38-8B22-3BDAA6BF5B87}"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9162729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r>
              <a:rPr lang="en-US" dirty="0">
                <a:solidFill>
                  <a:prstClr val="black"/>
                </a:solidFill>
              </a:rPr>
              <a:t>Machine Learning, Analytics, &amp; Data Science Conference</a:t>
            </a:r>
          </a:p>
        </p:txBody>
      </p:sp>
      <p:sp>
        <p:nvSpPr>
          <p:cNvPr id="5" name="Date Placeholder 4"/>
          <p:cNvSpPr>
            <a:spLocks noGrp="1"/>
          </p:cNvSpPr>
          <p:nvPr>
            <p:ph type="dt" idx="11"/>
          </p:nvPr>
        </p:nvSpPr>
        <p:spPr/>
        <p:txBody>
          <a:bodyPr/>
          <a:lstStyle/>
          <a:p>
            <a:fld id="{8AB9A6D4-FB34-4BDB-BA1E-7271914431FC}" type="datetime8">
              <a:rPr lang="en-US" smtClean="0">
                <a:solidFill>
                  <a:prstClr val="black"/>
                </a:solidFill>
              </a:rPr>
              <a:t>4/12/18 4:44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49</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9573298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Machine Learning, Analytics, &amp; Data Science Conference</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4/12/18 4:44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37266261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r>
              <a:rPr lang="en-US" dirty="0"/>
              <a:t>Data is often easier to come by than expert labels</a:t>
            </a:r>
          </a:p>
          <a:p>
            <a:r>
              <a:rPr lang="en-US" dirty="0"/>
              <a:t>Use the preliminary model for triage of unlabeled data </a:t>
            </a:r>
          </a:p>
          <a:p>
            <a:pPr lvl="1"/>
            <a:r>
              <a:rPr lang="en-US" dirty="0"/>
              <a:t>What is the model good at? What needs work (e.g., more training data)?</a:t>
            </a:r>
          </a:p>
          <a:p>
            <a:pPr lvl="1"/>
            <a:r>
              <a:rPr lang="en-US" dirty="0"/>
              <a:t>How much of the unlabeled data can we eliminate as already identifiable?</a:t>
            </a:r>
          </a:p>
          <a:p>
            <a:r>
              <a:rPr lang="en-US" dirty="0"/>
              <a:t>Better model -&gt; better triage -&gt; better selection of cases to label -&gt; better model -&gt; ...</a:t>
            </a:r>
          </a:p>
          <a:p>
            <a:r>
              <a:rPr lang="en-US" dirty="0"/>
              <a:t>Companies like </a:t>
            </a:r>
            <a:r>
              <a:rPr lang="en-US" dirty="0" err="1"/>
              <a:t>CrowdFlower</a:t>
            </a:r>
            <a:r>
              <a:rPr lang="en-US" dirty="0"/>
              <a:t> and services like the Custom Vision Service use active learning.</a:t>
            </a:r>
          </a:p>
        </p:txBody>
      </p:sp>
      <p:sp>
        <p:nvSpPr>
          <p:cNvPr id="4" name="Date Placeholder 3"/>
          <p:cNvSpPr>
            <a:spLocks noGrp="1"/>
          </p:cNvSpPr>
          <p:nvPr>
            <p:ph type="dt" idx="10"/>
          </p:nvPr>
        </p:nvSpPr>
        <p:spPr>
          <a:xfrm>
            <a:off x="3884613" y="0"/>
            <a:ext cx="2971800" cy="457200"/>
          </a:xfrm>
          <a:prstGeom prst="rect">
            <a:avLst/>
          </a:prstGeom>
        </p:spPr>
        <p:txBody>
          <a:bodyPr/>
          <a:lstStyle/>
          <a:p>
            <a:fld id="{6939CF7E-134C-4B4A-9853-17D7568CBCC2}" type="datetime8">
              <a:rPr lang="en-US" smtClean="0"/>
              <a:t>4/12/18 4:44 PM</a:t>
            </a:fld>
            <a:endParaRPr lang="en-US" dirty="0"/>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6</a:t>
            </a:fld>
            <a:endParaRPr lang="en-US" dirty="0"/>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r>
              <a:rPr lang="en-US" dirty="0"/>
              <a:t>Machine Learning, Analytics, &amp; Data Science Conference</a:t>
            </a:r>
          </a:p>
        </p:txBody>
      </p:sp>
    </p:spTree>
    <p:extLst>
      <p:ext uri="{BB962C8B-B14F-4D97-AF65-F5344CB8AC3E}">
        <p14:creationId xmlns:p14="http://schemas.microsoft.com/office/powerpoint/2010/main" val="39771656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Machine Learning, Analytics, &amp; Data Science Conference</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4/12/18 4:44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41944893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Machine Learning, Analytics, &amp; Data Science Conference</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4/12/18 4:44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5714959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Machine Learning, Analytics, &amp; Data Science Conference</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4/12/18 4:44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270650129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jpeg"/><Relationship Id="rId1" Type="http://schemas.openxmlformats.org/officeDocument/2006/relationships/slideMaster" Target="../slideMasters/slideMaster2.xml"/><Relationship Id="rId4" Type="http://schemas.openxmlformats.org/officeDocument/2006/relationships/image" Target="../media/image10.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Master" Target="../slideMasters/slideMaster2.xml"/><Relationship Id="rId4" Type="http://schemas.openxmlformats.org/officeDocument/2006/relationships/image" Target="../media/image7.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3.jpeg"/><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4.jpeg"/><Relationship Id="rId1" Type="http://schemas.openxmlformats.org/officeDocument/2006/relationships/slideMaster" Target="../slideMasters/slideMaster2.xml"/><Relationship Id="rId4"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5.jpg"/><Relationship Id="rId1" Type="http://schemas.openxmlformats.org/officeDocument/2006/relationships/slideMaster" Target="../slideMasters/slideMaster2.xml"/><Relationship Id="rId4" Type="http://schemas.openxmlformats.org/officeDocument/2006/relationships/image" Target="../media/image16.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7.jpg"/><Relationship Id="rId1" Type="http://schemas.openxmlformats.org/officeDocument/2006/relationships/slideMaster" Target="../slideMasters/slideMaster2.xml"/><Relationship Id="rId4" Type="http://schemas.openxmlformats.org/officeDocument/2006/relationships/image" Target="../media/image10.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event name)">
    <p:bg bwMode="auto">
      <p:bgPr>
        <a:solidFill>
          <a:schemeClr val="accent1"/>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ltGray">
          <a:xfrm>
            <a:off x="882" y="0"/>
            <a:ext cx="12434711" cy="6994525"/>
          </a:xfrm>
          <a:prstGeom prst="rect">
            <a:avLst/>
          </a:prstGeom>
        </p:spPr>
      </p:pic>
      <p:pic>
        <p:nvPicPr>
          <p:cNvPr id="6" name="MS logo white - EMF"/>
          <p:cNvPicPr>
            <a:picLocks noChangeAspect="1"/>
          </p:cNvPicPr>
          <p:nvPr userDrawn="1"/>
        </p:nvPicPr>
        <p:blipFill>
          <a:blip r:embed="rId3"/>
          <a:stretch>
            <a:fillRect/>
          </a:stretch>
        </p:blipFill>
        <p:spPr bwMode="white">
          <a:xfrm>
            <a:off x="460688" y="479425"/>
            <a:ext cx="1451843" cy="310896"/>
          </a:xfrm>
          <a:prstGeom prst="rect">
            <a:avLst/>
          </a:prstGeom>
        </p:spPr>
      </p:pic>
      <p:sp>
        <p:nvSpPr>
          <p:cNvPr id="8" name="TextBox 7"/>
          <p:cNvSpPr txBox="1"/>
          <p:nvPr userDrawn="1"/>
        </p:nvSpPr>
        <p:spPr bwMode="white">
          <a:xfrm>
            <a:off x="294215" y="3035497"/>
            <a:ext cx="11887200" cy="1680460"/>
          </a:xfrm>
          <a:prstGeom prst="rect">
            <a:avLst/>
          </a:prstGeom>
          <a:noFill/>
        </p:spPr>
        <p:txBody>
          <a:bodyPr wrap="square" lIns="137160" tIns="146304" rIns="137160" bIns="146304" rtlCol="0" anchor="ctr">
            <a:spAutoFit/>
          </a:bodyPr>
          <a:lstStyle/>
          <a:p>
            <a:pPr>
              <a:lnSpc>
                <a:spcPct val="90000"/>
              </a:lnSpc>
              <a:spcAft>
                <a:spcPts val="600"/>
              </a:spcAft>
            </a:pPr>
            <a:r>
              <a:rPr lang="en-US" sz="500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Machine Learning,</a:t>
            </a:r>
            <a:r>
              <a:rPr lang="en-US" sz="5000" baseline="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 AI</a:t>
            </a:r>
            <a:br>
              <a:rPr lang="en-US" sz="5000" baseline="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br>
            <a:r>
              <a:rPr lang="en-US" sz="5000" baseline="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&amp; </a:t>
            </a:r>
            <a:r>
              <a:rPr lang="en-US" sz="500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Data Science Conference</a:t>
            </a:r>
          </a:p>
        </p:txBody>
      </p:sp>
      <p:cxnSp>
        <p:nvCxnSpPr>
          <p:cNvPr id="3" name="Straight Connector 2">
            <a:extLst>
              <a:ext uri="{FF2B5EF4-FFF2-40B4-BE49-F238E27FC236}">
                <a16:creationId xmlns:a16="http://schemas.microsoft.com/office/drawing/2014/main" id="{21FF808E-119C-4D42-9CAC-52EE6F8A1ECD}"/>
              </a:ext>
            </a:extLst>
          </p:cNvPr>
          <p:cNvCxnSpPr>
            <a:cxnSpLocks/>
          </p:cNvCxnSpPr>
          <p:nvPr userDrawn="1"/>
        </p:nvCxnSpPr>
        <p:spPr>
          <a:xfrm>
            <a:off x="11056950" y="3035497"/>
            <a:ext cx="0" cy="1680460"/>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B5C7176D-9E79-48E0-AC62-726FB493F6D2}"/>
              </a:ext>
            </a:extLst>
          </p:cNvPr>
          <p:cNvCxnSpPr>
            <a:cxnSpLocks/>
          </p:cNvCxnSpPr>
          <p:nvPr userDrawn="1"/>
        </p:nvCxnSpPr>
        <p:spPr>
          <a:xfrm>
            <a:off x="11056950" y="3875727"/>
            <a:ext cx="914400" cy="0"/>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80A9648B-D105-4A3F-A6C6-7AC6FA18EB21}"/>
              </a:ext>
            </a:extLst>
          </p:cNvPr>
          <p:cNvSpPr txBox="1"/>
          <p:nvPr userDrawn="1"/>
        </p:nvSpPr>
        <p:spPr>
          <a:xfrm>
            <a:off x="9331605" y="3385436"/>
            <a:ext cx="1725344" cy="960263"/>
          </a:xfrm>
          <a:prstGeom prst="rect">
            <a:avLst/>
          </a:prstGeom>
          <a:noFill/>
        </p:spPr>
        <p:txBody>
          <a:bodyPr wrap="none" lIns="182880" tIns="146304" rIns="182880" bIns="146304" rtlCol="0" anchor="ctr">
            <a:spAutoFit/>
          </a:bodyPr>
          <a:lstStyle/>
          <a:p>
            <a:pPr algn="r">
              <a:lnSpc>
                <a:spcPct val="90000"/>
              </a:lnSpc>
              <a:spcAft>
                <a:spcPts val="0"/>
              </a:spcAft>
            </a:pPr>
            <a:r>
              <a:rPr lang="en-US" sz="240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Dec 7–8</a:t>
            </a:r>
          </a:p>
          <a:p>
            <a:pPr algn="r">
              <a:lnSpc>
                <a:spcPct val="90000"/>
              </a:lnSpc>
              <a:spcAft>
                <a:spcPts val="0"/>
              </a:spcAft>
            </a:pPr>
            <a:r>
              <a:rPr lang="en-US" sz="240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Redmond</a:t>
            </a:r>
          </a:p>
        </p:txBody>
      </p:sp>
      <p:sp>
        <p:nvSpPr>
          <p:cNvPr id="11" name="TextBox 10">
            <a:extLst>
              <a:ext uri="{FF2B5EF4-FFF2-40B4-BE49-F238E27FC236}">
                <a16:creationId xmlns:a16="http://schemas.microsoft.com/office/drawing/2014/main" id="{DFDE727F-79DF-4227-94C5-AF1921E19770}"/>
              </a:ext>
            </a:extLst>
          </p:cNvPr>
          <p:cNvSpPr txBox="1"/>
          <p:nvPr userDrawn="1"/>
        </p:nvSpPr>
        <p:spPr>
          <a:xfrm>
            <a:off x="11056950" y="3475328"/>
            <a:ext cx="983603" cy="398251"/>
          </a:xfrm>
          <a:prstGeom prst="rect">
            <a:avLst/>
          </a:prstGeom>
          <a:noFill/>
        </p:spPr>
        <p:txBody>
          <a:bodyPr wrap="none" lIns="91440" tIns="91440" rIns="91440" bIns="91440" rtlCol="0" anchor="b">
            <a:noAutofit/>
          </a:bodyPr>
          <a:lstStyle/>
          <a:p>
            <a:pPr>
              <a:lnSpc>
                <a:spcPct val="15000"/>
              </a:lnSpc>
              <a:spcAft>
                <a:spcPts val="600"/>
              </a:spcAft>
            </a:pPr>
            <a:r>
              <a:rPr lang="en-US" sz="6000" dirty="0">
                <a:gradFill>
                  <a:gsLst>
                    <a:gs pos="2917">
                      <a:schemeClr val="tx1"/>
                    </a:gs>
                    <a:gs pos="30000">
                      <a:schemeClr val="tx1"/>
                    </a:gs>
                  </a:gsLst>
                  <a:lin ang="5400000" scaled="0"/>
                </a:gradFill>
                <a:latin typeface="+mj-lt"/>
              </a:rPr>
              <a:t>20</a:t>
            </a:r>
          </a:p>
        </p:txBody>
      </p:sp>
      <p:sp>
        <p:nvSpPr>
          <p:cNvPr id="13" name="TextBox 12">
            <a:extLst>
              <a:ext uri="{FF2B5EF4-FFF2-40B4-BE49-F238E27FC236}">
                <a16:creationId xmlns:a16="http://schemas.microsoft.com/office/drawing/2014/main" id="{97E3FD45-2311-4A11-86F3-A43F7F174E5F}"/>
              </a:ext>
            </a:extLst>
          </p:cNvPr>
          <p:cNvSpPr txBox="1"/>
          <p:nvPr userDrawn="1"/>
        </p:nvSpPr>
        <p:spPr>
          <a:xfrm>
            <a:off x="11056950" y="4351098"/>
            <a:ext cx="983603" cy="398251"/>
          </a:xfrm>
          <a:prstGeom prst="rect">
            <a:avLst/>
          </a:prstGeom>
          <a:noFill/>
        </p:spPr>
        <p:txBody>
          <a:bodyPr wrap="none" lIns="91440" tIns="91440" rIns="91440" bIns="91440" rtlCol="0" anchor="t">
            <a:noAutofit/>
          </a:bodyPr>
          <a:lstStyle/>
          <a:p>
            <a:pPr>
              <a:lnSpc>
                <a:spcPct val="15000"/>
              </a:lnSpc>
              <a:spcAft>
                <a:spcPts val="600"/>
              </a:spcAft>
            </a:pPr>
            <a:r>
              <a:rPr lang="en-US" sz="600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17</a:t>
            </a:r>
          </a:p>
        </p:txBody>
      </p:sp>
    </p:spTree>
    <p:extLst>
      <p:ext uri="{BB962C8B-B14F-4D97-AF65-F5344CB8AC3E}">
        <p14:creationId xmlns:p14="http://schemas.microsoft.com/office/powerpoint/2010/main" val="34550102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618636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138322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1314857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979381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0109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90384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095493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22771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spTree>
    <p:extLst>
      <p:ext uri="{BB962C8B-B14F-4D97-AF65-F5344CB8AC3E}">
        <p14:creationId xmlns:p14="http://schemas.microsoft.com/office/powerpoint/2010/main" val="39441102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6381127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spTree>
    <p:extLst>
      <p:ext uri="{BB962C8B-B14F-4D97-AF65-F5344CB8AC3E}">
        <p14:creationId xmlns:p14="http://schemas.microsoft.com/office/powerpoint/2010/main" val="38678132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53346" y="280105"/>
            <a:ext cx="9329784" cy="1041083"/>
          </a:xfrm>
        </p:spPr>
        <p:txBody>
          <a:bodyPr/>
          <a:lstStyle/>
          <a:p>
            <a:r>
              <a:rPr lang="en-US"/>
              <a:t>Click to edit Master title style</a:t>
            </a:r>
            <a:endParaRPr/>
          </a:p>
        </p:txBody>
      </p:sp>
      <p:grpSp>
        <p:nvGrpSpPr>
          <p:cNvPr id="167" name="line" descr="Line graphic"/>
          <p:cNvGrpSpPr/>
          <p:nvPr/>
        </p:nvGrpSpPr>
        <p:grpSpPr bwMode="invGray">
          <a:xfrm>
            <a:off x="1553346" y="1544624"/>
            <a:ext cx="10784325" cy="65282"/>
            <a:chOff x="1522413" y="1514475"/>
            <a:chExt cx="10569575" cy="64008"/>
          </a:xfrm>
        </p:grpSpPr>
        <p:sp>
          <p:nvSpPr>
            <p:cNvPr id="168" name="Freeform 10"/>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36">
                <a:ln>
                  <a:noFill/>
                </a:ln>
              </a:endParaRPr>
            </a:p>
          </p:txBody>
        </p:sp>
        <p:sp>
          <p:nvSpPr>
            <p:cNvPr id="169" name="Freeform 11"/>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36">
                <a:ln>
                  <a:noFill/>
                </a:ln>
              </a:endParaRPr>
            </a:p>
          </p:txBody>
        </p:sp>
        <p:sp>
          <p:nvSpPr>
            <p:cNvPr id="170" name="Freeform 12"/>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36">
                <a:ln>
                  <a:noFill/>
                </a:ln>
              </a:endParaRPr>
            </a:p>
          </p:txBody>
        </p:sp>
        <p:sp>
          <p:nvSpPr>
            <p:cNvPr id="171"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36">
                <a:ln>
                  <a:noFill/>
                </a:ln>
              </a:endParaRPr>
            </a:p>
          </p:txBody>
        </p:sp>
        <p:sp>
          <p:nvSpPr>
            <p:cNvPr id="172"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36">
                <a:ln>
                  <a:noFill/>
                </a:ln>
              </a:endParaRPr>
            </a:p>
          </p:txBody>
        </p:sp>
        <p:sp>
          <p:nvSpPr>
            <p:cNvPr id="173"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36">
                <a:ln>
                  <a:noFill/>
                </a:ln>
              </a:endParaRPr>
            </a:p>
          </p:txBody>
        </p:sp>
        <p:sp>
          <p:nvSpPr>
            <p:cNvPr id="174"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36">
                <a:ln>
                  <a:noFill/>
                </a:ln>
              </a:endParaRPr>
            </a:p>
          </p:txBody>
        </p:sp>
        <p:sp>
          <p:nvSpPr>
            <p:cNvPr id="175"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36">
                <a:ln>
                  <a:noFill/>
                </a:ln>
              </a:endParaRPr>
            </a:p>
          </p:txBody>
        </p:sp>
        <p:sp>
          <p:nvSpPr>
            <p:cNvPr id="176"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36">
                <a:ln>
                  <a:noFill/>
                </a:ln>
              </a:endParaRPr>
            </a:p>
          </p:txBody>
        </p:sp>
        <p:sp>
          <p:nvSpPr>
            <p:cNvPr id="177"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36">
                <a:ln>
                  <a:noFill/>
                </a:ln>
              </a:endParaRPr>
            </a:p>
          </p:txBody>
        </p:sp>
        <p:sp>
          <p:nvSpPr>
            <p:cNvPr id="178"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36">
                <a:ln>
                  <a:noFill/>
                </a:ln>
              </a:endParaRPr>
            </a:p>
          </p:txBody>
        </p:sp>
        <p:sp>
          <p:nvSpPr>
            <p:cNvPr id="179"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36">
                <a:ln>
                  <a:noFill/>
                </a:ln>
              </a:endParaRPr>
            </a:p>
          </p:txBody>
        </p:sp>
        <p:sp>
          <p:nvSpPr>
            <p:cNvPr id="180"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36">
                <a:ln>
                  <a:noFill/>
                </a:ln>
              </a:endParaRPr>
            </a:p>
          </p:txBody>
        </p:sp>
        <p:sp>
          <p:nvSpPr>
            <p:cNvPr id="181"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36">
                <a:ln>
                  <a:noFill/>
                </a:ln>
              </a:endParaRPr>
            </a:p>
          </p:txBody>
        </p:sp>
        <p:sp>
          <p:nvSpPr>
            <p:cNvPr id="182"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36">
                <a:ln>
                  <a:noFill/>
                </a:ln>
              </a:endParaRPr>
            </a:p>
          </p:txBody>
        </p:sp>
        <p:sp>
          <p:nvSpPr>
            <p:cNvPr id="183"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36">
                <a:ln>
                  <a:noFill/>
                </a:ln>
              </a:endParaRPr>
            </a:p>
          </p:txBody>
        </p:sp>
        <p:sp>
          <p:nvSpPr>
            <p:cNvPr id="184"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36">
                <a:ln>
                  <a:noFill/>
                </a:ln>
              </a:endParaRPr>
            </a:p>
          </p:txBody>
        </p:sp>
        <p:sp>
          <p:nvSpPr>
            <p:cNvPr id="185"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36">
                <a:ln>
                  <a:noFill/>
                </a:ln>
              </a:endParaRPr>
            </a:p>
          </p:txBody>
        </p:sp>
        <p:sp>
          <p:nvSpPr>
            <p:cNvPr id="186"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36">
                <a:ln>
                  <a:noFill/>
                </a:ln>
              </a:endParaRPr>
            </a:p>
          </p:txBody>
        </p:sp>
        <p:sp>
          <p:nvSpPr>
            <p:cNvPr id="187"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36">
                <a:ln>
                  <a:noFill/>
                </a:ln>
              </a:endParaRPr>
            </a:p>
          </p:txBody>
        </p:sp>
        <p:sp>
          <p:nvSpPr>
            <p:cNvPr id="188"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36">
                <a:ln>
                  <a:noFill/>
                </a:ln>
              </a:endParaRPr>
            </a:p>
          </p:txBody>
        </p:sp>
        <p:sp>
          <p:nvSpPr>
            <p:cNvPr id="189"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36">
                <a:ln>
                  <a:noFill/>
                </a:ln>
              </a:endParaRPr>
            </a:p>
          </p:txBody>
        </p:sp>
        <p:sp>
          <p:nvSpPr>
            <p:cNvPr id="190"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36">
                <a:ln>
                  <a:noFill/>
                </a:ln>
              </a:endParaRPr>
            </a:p>
          </p:txBody>
        </p:sp>
        <p:sp>
          <p:nvSpPr>
            <p:cNvPr id="191"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36">
                <a:ln>
                  <a:noFill/>
                </a:ln>
              </a:endParaRPr>
            </a:p>
          </p:txBody>
        </p:sp>
        <p:sp>
          <p:nvSpPr>
            <p:cNvPr id="192"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36">
                <a:ln>
                  <a:noFill/>
                </a:ln>
              </a:endParaRPr>
            </a:p>
          </p:txBody>
        </p:sp>
        <p:sp>
          <p:nvSpPr>
            <p:cNvPr id="193"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36">
                <a:ln>
                  <a:noFill/>
                </a:ln>
              </a:endParaRPr>
            </a:p>
          </p:txBody>
        </p:sp>
        <p:sp>
          <p:nvSpPr>
            <p:cNvPr id="194"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36">
                <a:ln>
                  <a:noFill/>
                </a:ln>
              </a:endParaRPr>
            </a:p>
          </p:txBody>
        </p:sp>
        <p:sp>
          <p:nvSpPr>
            <p:cNvPr id="195"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36">
                <a:ln>
                  <a:noFill/>
                </a:ln>
              </a:endParaRPr>
            </a:p>
          </p:txBody>
        </p:sp>
        <p:sp>
          <p:nvSpPr>
            <p:cNvPr id="196"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36">
                <a:ln>
                  <a:noFill/>
                </a:ln>
              </a:endParaRPr>
            </a:p>
          </p:txBody>
        </p:sp>
        <p:sp>
          <p:nvSpPr>
            <p:cNvPr id="197"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36">
                <a:ln>
                  <a:noFill/>
                </a:ln>
              </a:endParaRPr>
            </a:p>
          </p:txBody>
        </p:sp>
        <p:sp>
          <p:nvSpPr>
            <p:cNvPr id="198"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36">
                <a:ln>
                  <a:noFill/>
                </a:ln>
              </a:endParaRPr>
            </a:p>
          </p:txBody>
        </p:sp>
        <p:sp>
          <p:nvSpPr>
            <p:cNvPr id="199"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36">
                <a:ln>
                  <a:noFill/>
                </a:ln>
              </a:endParaRPr>
            </a:p>
          </p:txBody>
        </p:sp>
        <p:sp>
          <p:nvSpPr>
            <p:cNvPr id="200"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36">
                <a:ln>
                  <a:noFill/>
                </a:ln>
              </a:endParaRPr>
            </a:p>
          </p:txBody>
        </p:sp>
        <p:sp>
          <p:nvSpPr>
            <p:cNvPr id="201"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36">
                <a:ln>
                  <a:noFill/>
                </a:ln>
              </a:endParaRPr>
            </a:p>
          </p:txBody>
        </p:sp>
        <p:sp>
          <p:nvSpPr>
            <p:cNvPr id="202"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36">
                <a:ln>
                  <a:noFill/>
                </a:ln>
              </a:endParaRPr>
            </a:p>
          </p:txBody>
        </p:sp>
        <p:sp>
          <p:nvSpPr>
            <p:cNvPr id="203"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36">
                <a:ln>
                  <a:noFill/>
                </a:ln>
              </a:endParaRPr>
            </a:p>
          </p:txBody>
        </p:sp>
        <p:sp>
          <p:nvSpPr>
            <p:cNvPr id="204"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36">
                <a:ln>
                  <a:noFill/>
                </a:ln>
              </a:endParaRPr>
            </a:p>
          </p:txBody>
        </p:sp>
        <p:sp>
          <p:nvSpPr>
            <p:cNvPr id="205"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36">
                <a:ln>
                  <a:noFill/>
                </a:ln>
              </a:endParaRPr>
            </a:p>
          </p:txBody>
        </p:sp>
        <p:sp>
          <p:nvSpPr>
            <p:cNvPr id="206"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36">
                <a:ln>
                  <a:noFill/>
                </a:ln>
              </a:endParaRPr>
            </a:p>
          </p:txBody>
        </p:sp>
        <p:sp>
          <p:nvSpPr>
            <p:cNvPr id="207"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36">
                <a:ln>
                  <a:noFill/>
                </a:ln>
              </a:endParaRPr>
            </a:p>
          </p:txBody>
        </p:sp>
        <p:sp>
          <p:nvSpPr>
            <p:cNvPr id="208"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36">
                <a:ln>
                  <a:noFill/>
                </a:ln>
              </a:endParaRPr>
            </a:p>
          </p:txBody>
        </p:sp>
        <p:sp>
          <p:nvSpPr>
            <p:cNvPr id="209"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36">
                <a:ln>
                  <a:noFill/>
                </a:ln>
              </a:endParaRPr>
            </a:p>
          </p:txBody>
        </p:sp>
        <p:sp>
          <p:nvSpPr>
            <p:cNvPr id="210"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36">
                <a:ln>
                  <a:noFill/>
                </a:ln>
              </a:endParaRPr>
            </a:p>
          </p:txBody>
        </p:sp>
        <p:sp>
          <p:nvSpPr>
            <p:cNvPr id="211"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36">
                <a:ln>
                  <a:noFill/>
                </a:ln>
              </a:endParaRPr>
            </a:p>
          </p:txBody>
        </p:sp>
        <p:sp>
          <p:nvSpPr>
            <p:cNvPr id="212"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36">
                <a:ln>
                  <a:noFill/>
                </a:ln>
              </a:endParaRPr>
            </a:p>
          </p:txBody>
        </p:sp>
        <p:sp>
          <p:nvSpPr>
            <p:cNvPr id="213"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36">
                <a:ln>
                  <a:noFill/>
                </a:ln>
              </a:endParaRPr>
            </a:p>
          </p:txBody>
        </p:sp>
        <p:sp>
          <p:nvSpPr>
            <p:cNvPr id="214"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36">
                <a:ln>
                  <a:noFill/>
                </a:ln>
              </a:endParaRPr>
            </a:p>
          </p:txBody>
        </p:sp>
        <p:sp>
          <p:nvSpPr>
            <p:cNvPr id="215"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36">
                <a:ln>
                  <a:noFill/>
                </a:ln>
              </a:endParaRPr>
            </a:p>
          </p:txBody>
        </p:sp>
        <p:sp>
          <p:nvSpPr>
            <p:cNvPr id="216"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36">
                <a:ln>
                  <a:noFill/>
                </a:ln>
              </a:endParaRPr>
            </a:p>
          </p:txBody>
        </p:sp>
        <p:sp>
          <p:nvSpPr>
            <p:cNvPr id="217"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36">
                <a:ln>
                  <a:noFill/>
                </a:ln>
              </a:endParaRPr>
            </a:p>
          </p:txBody>
        </p:sp>
        <p:sp>
          <p:nvSpPr>
            <p:cNvPr id="218"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36">
                <a:ln>
                  <a:noFill/>
                </a:ln>
              </a:endParaRPr>
            </a:p>
          </p:txBody>
        </p:sp>
        <p:sp>
          <p:nvSpPr>
            <p:cNvPr id="219"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36">
                <a:ln>
                  <a:noFill/>
                </a:ln>
              </a:endParaRPr>
            </a:p>
          </p:txBody>
        </p:sp>
        <p:sp>
          <p:nvSpPr>
            <p:cNvPr id="220"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36">
                <a:ln>
                  <a:noFill/>
                </a:ln>
              </a:endParaRPr>
            </a:p>
          </p:txBody>
        </p:sp>
        <p:sp>
          <p:nvSpPr>
            <p:cNvPr id="221"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36">
                <a:ln>
                  <a:noFill/>
                </a:ln>
              </a:endParaRPr>
            </a:p>
          </p:txBody>
        </p:sp>
        <p:sp>
          <p:nvSpPr>
            <p:cNvPr id="222"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36">
                <a:ln>
                  <a:noFill/>
                </a:ln>
              </a:endParaRPr>
            </a:p>
          </p:txBody>
        </p:sp>
        <p:sp>
          <p:nvSpPr>
            <p:cNvPr id="223"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36">
                <a:ln>
                  <a:noFill/>
                </a:ln>
              </a:endParaRPr>
            </a:p>
          </p:txBody>
        </p:sp>
        <p:sp>
          <p:nvSpPr>
            <p:cNvPr id="224"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36">
                <a:ln>
                  <a:noFill/>
                </a:ln>
              </a:endParaRPr>
            </a:p>
          </p:txBody>
        </p:sp>
        <p:sp>
          <p:nvSpPr>
            <p:cNvPr id="225"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36">
                <a:ln>
                  <a:noFill/>
                </a:ln>
              </a:endParaRPr>
            </a:p>
          </p:txBody>
        </p:sp>
        <p:sp>
          <p:nvSpPr>
            <p:cNvPr id="226"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36">
                <a:ln>
                  <a:noFill/>
                </a:ln>
              </a:endParaRPr>
            </a:p>
          </p:txBody>
        </p:sp>
        <p:sp>
          <p:nvSpPr>
            <p:cNvPr id="227"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36">
                <a:ln>
                  <a:noFill/>
                </a:ln>
              </a:endParaRPr>
            </a:p>
          </p:txBody>
        </p:sp>
        <p:sp>
          <p:nvSpPr>
            <p:cNvPr id="228"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36">
                <a:ln>
                  <a:noFill/>
                </a:ln>
              </a:endParaRPr>
            </a:p>
          </p:txBody>
        </p:sp>
        <p:sp>
          <p:nvSpPr>
            <p:cNvPr id="229"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36">
                <a:ln>
                  <a:noFill/>
                </a:ln>
              </a:endParaRPr>
            </a:p>
          </p:txBody>
        </p:sp>
        <p:sp>
          <p:nvSpPr>
            <p:cNvPr id="230"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36">
                <a:ln>
                  <a:noFill/>
                </a:ln>
              </a:endParaRPr>
            </a:p>
          </p:txBody>
        </p:sp>
        <p:sp>
          <p:nvSpPr>
            <p:cNvPr id="231"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36">
                <a:ln>
                  <a:noFill/>
                </a:ln>
              </a:endParaRPr>
            </a:p>
          </p:txBody>
        </p:sp>
        <p:sp>
          <p:nvSpPr>
            <p:cNvPr id="232"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36">
                <a:ln>
                  <a:noFill/>
                </a:ln>
              </a:endParaRPr>
            </a:p>
          </p:txBody>
        </p:sp>
        <p:sp>
          <p:nvSpPr>
            <p:cNvPr id="233"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36">
                <a:ln>
                  <a:noFill/>
                </a:ln>
              </a:endParaRPr>
            </a:p>
          </p:txBody>
        </p:sp>
        <p:sp>
          <p:nvSpPr>
            <p:cNvPr id="234"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36">
                <a:ln>
                  <a:noFill/>
                </a:ln>
              </a:endParaRPr>
            </a:p>
          </p:txBody>
        </p:sp>
        <p:sp>
          <p:nvSpPr>
            <p:cNvPr id="235"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36">
                <a:ln>
                  <a:noFill/>
                </a:ln>
              </a:endParaRPr>
            </a:p>
          </p:txBody>
        </p:sp>
        <p:sp>
          <p:nvSpPr>
            <p:cNvPr id="236"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36">
                <a:ln>
                  <a:noFill/>
                </a:ln>
              </a:endParaRPr>
            </a:p>
          </p:txBody>
        </p:sp>
        <p:sp>
          <p:nvSpPr>
            <p:cNvPr id="237"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36">
                <a:ln>
                  <a:noFill/>
                </a:ln>
              </a:endParaRPr>
            </a:p>
          </p:txBody>
        </p:sp>
        <p:sp>
          <p:nvSpPr>
            <p:cNvPr id="238"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36">
                <a:ln>
                  <a:noFill/>
                </a:ln>
              </a:endParaRPr>
            </a:p>
          </p:txBody>
        </p:sp>
        <p:sp>
          <p:nvSpPr>
            <p:cNvPr id="239"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36">
                <a:ln>
                  <a:noFill/>
                </a:ln>
              </a:endParaRPr>
            </a:p>
          </p:txBody>
        </p:sp>
        <p:sp>
          <p:nvSpPr>
            <p:cNvPr id="240"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36">
                <a:ln>
                  <a:noFill/>
                </a:ln>
              </a:endParaRPr>
            </a:p>
          </p:txBody>
        </p:sp>
        <p:sp>
          <p:nvSpPr>
            <p:cNvPr id="241"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36">
                <a:ln>
                  <a:noFill/>
                </a:ln>
              </a:endParaRPr>
            </a:p>
          </p:txBody>
        </p:sp>
      </p:grpSp>
      <p:sp>
        <p:nvSpPr>
          <p:cNvPr id="3" name="Content Placeholder 2"/>
          <p:cNvSpPr>
            <a:spLocks noGrp="1"/>
          </p:cNvSpPr>
          <p:nvPr>
            <p:ph idx="1"/>
          </p:nvPr>
        </p:nvSpPr>
        <p:spPr/>
        <p:txBody>
          <a:bodyPr/>
          <a:lstStyle>
            <a:lvl2pPr marL="559558">
              <a:defRPr/>
            </a:lvl2pPr>
            <a:lvl3pPr marL="792707">
              <a:defRPr/>
            </a:lvl3pPr>
            <a:lvl4pPr marL="1025856">
              <a:defRPr/>
            </a:lvl4pPr>
            <a:lvl5pPr marL="1259005">
              <a:defRPr/>
            </a:lvl5pPr>
            <a:lvl6pPr marL="1492154">
              <a:defRPr baseline="0"/>
            </a:lvl6pPr>
            <a:lvl7pPr marL="1725304">
              <a:defRPr baseline="0"/>
            </a:lvl7pPr>
            <a:lvl8pPr marL="1958453">
              <a:defRPr baseline="0"/>
            </a:lvl8pPr>
            <a:lvl9pPr marL="2191602">
              <a:defRPr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endParaRPr dirty="0"/>
          </a:p>
        </p:txBody>
      </p:sp>
      <p:sp>
        <p:nvSpPr>
          <p:cNvPr id="4" name="Date Placeholder 3"/>
          <p:cNvSpPr>
            <a:spLocks noGrp="1"/>
          </p:cNvSpPr>
          <p:nvPr>
            <p:ph type="dt" sz="half" idx="10"/>
          </p:nvPr>
        </p:nvSpPr>
        <p:spPr/>
        <p:txBody>
          <a:bodyPr/>
          <a:lstStyle/>
          <a:p>
            <a:fld id="{9AFE8FB1-0A7A-443E-AAF7-31D4FA1AA312}" type="datetimeFigureOut">
              <a:rPr lang="en-US"/>
              <a:t>4/12/18</a:t>
            </a:fld>
            <a:endParaRPr/>
          </a:p>
        </p:txBody>
      </p:sp>
      <p:sp>
        <p:nvSpPr>
          <p:cNvPr id="6" name="Slide Number Placeholder 5"/>
          <p:cNvSpPr>
            <a:spLocks noGrp="1"/>
          </p:cNvSpPr>
          <p:nvPr>
            <p:ph type="sldNum" sz="quarter" idx="12"/>
          </p:nvPr>
        </p:nvSpPr>
        <p:spPr/>
        <p:txBody>
          <a:bodyPr/>
          <a:lstStyle/>
          <a:p>
            <a:fld id="{25BA54BD-C84D-46CE-8B72-31BFB26ABA43}" type="slidenum">
              <a:rPr/>
              <a:t>‹#›</a:t>
            </a:fld>
            <a:endParaRPr dirty="0"/>
          </a:p>
        </p:txBody>
      </p:sp>
    </p:spTree>
    <p:extLst>
      <p:ext uri="{BB962C8B-B14F-4D97-AF65-F5344CB8AC3E}">
        <p14:creationId xmlns:p14="http://schemas.microsoft.com/office/powerpoint/2010/main" val="4020721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855008" y="1861968"/>
            <a:ext cx="5285502"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295965" y="1861968"/>
            <a:ext cx="5285502"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p:txBody>
          <a:bodyPr/>
          <a:lstStyle/>
          <a:p>
            <a:fld id="{F1BF37E1-0255-4505-8673-A6A100186969}" type="datetimeFigureOut">
              <a:rPr lang="en-GB" smtClean="0"/>
              <a:t>12/04/2018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CC5683C0-25DA-4F9D-8BE6-2D0A13220CE2}" type="slidenum">
              <a:rPr lang="en-GB" smtClean="0"/>
              <a:t>‹#›</a:t>
            </a:fld>
            <a:endParaRPr lang="en-GB"/>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8767" y="6294402"/>
            <a:ext cx="2255064" cy="827609"/>
          </a:xfrm>
          <a:prstGeom prst="rect">
            <a:avLst/>
          </a:prstGeom>
        </p:spPr>
      </p:pic>
    </p:spTree>
    <p:extLst>
      <p:ext uri="{BB962C8B-B14F-4D97-AF65-F5344CB8AC3E}">
        <p14:creationId xmlns:p14="http://schemas.microsoft.com/office/powerpoint/2010/main" val="195426460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28" y="466302"/>
            <a:ext cx="4011087" cy="1632056"/>
          </a:xfrm>
        </p:spPr>
        <p:txBody>
          <a:bodyPr anchor="b"/>
          <a:lstStyle>
            <a:lvl1pPr>
              <a:defRPr sz="3264"/>
            </a:lvl1pPr>
          </a:lstStyle>
          <a:p>
            <a:r>
              <a:rPr lang="en-US"/>
              <a:t>Click to edit Master title style</a:t>
            </a:r>
            <a:endParaRPr lang="en-GB"/>
          </a:p>
        </p:txBody>
      </p:sp>
      <p:sp>
        <p:nvSpPr>
          <p:cNvPr id="3" name="Content Placeholder 2"/>
          <p:cNvSpPr>
            <a:spLocks noGrp="1"/>
          </p:cNvSpPr>
          <p:nvPr>
            <p:ph idx="1"/>
          </p:nvPr>
        </p:nvSpPr>
        <p:spPr>
          <a:xfrm>
            <a:off x="5287122" y="1007083"/>
            <a:ext cx="6295965" cy="2225225"/>
          </a:xfrm>
        </p:spPr>
        <p:txBody>
          <a:bodyPr/>
          <a:lstStyle>
            <a:lvl1pPr>
              <a:defRPr sz="3264"/>
            </a:lvl1pPr>
            <a:lvl2pPr>
              <a:defRPr sz="2856"/>
            </a:lvl2pPr>
            <a:lvl3pPr>
              <a:defRPr sz="2448"/>
            </a:lvl3pPr>
            <a:lvl4pPr>
              <a:defRPr sz="2040"/>
            </a:lvl4pPr>
            <a:lvl5pPr>
              <a:defRPr sz="2040"/>
            </a:lvl5pPr>
            <a:lvl6pPr>
              <a:defRPr sz="2040"/>
            </a:lvl6pPr>
            <a:lvl7pPr>
              <a:defRPr sz="2040"/>
            </a:lvl7pPr>
            <a:lvl8pPr>
              <a:defRPr sz="2040"/>
            </a:lvl8pPr>
            <a:lvl9pPr>
              <a:defRPr sz="204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856628" y="2098357"/>
            <a:ext cx="4011087" cy="410690"/>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Edit Master text styles</a:t>
            </a:r>
          </a:p>
        </p:txBody>
      </p:sp>
      <p:sp>
        <p:nvSpPr>
          <p:cNvPr id="5" name="Date Placeholder 4"/>
          <p:cNvSpPr>
            <a:spLocks noGrp="1"/>
          </p:cNvSpPr>
          <p:nvPr>
            <p:ph type="dt" sz="half" idx="10"/>
          </p:nvPr>
        </p:nvSpPr>
        <p:spPr/>
        <p:txBody>
          <a:bodyPr/>
          <a:lstStyle/>
          <a:p>
            <a:fld id="{F1BF37E1-0255-4505-8673-A6A100186969}" type="datetimeFigureOut">
              <a:rPr lang="en-GB" smtClean="0"/>
              <a:t>12/04/2018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CC5683C0-25DA-4F9D-8BE6-2D0A13220CE2}" type="slidenum">
              <a:rPr lang="en-GB" smtClean="0"/>
              <a:t>‹#›</a:t>
            </a:fld>
            <a:endParaRPr lang="en-GB"/>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8767" y="6294402"/>
            <a:ext cx="2255064" cy="827609"/>
          </a:xfrm>
          <a:prstGeom prst="rect">
            <a:avLst/>
          </a:prstGeom>
        </p:spPr>
      </p:pic>
    </p:spTree>
    <p:extLst>
      <p:ext uri="{BB962C8B-B14F-4D97-AF65-F5344CB8AC3E}">
        <p14:creationId xmlns:p14="http://schemas.microsoft.com/office/powerpoint/2010/main" val="411875636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28" y="466302"/>
            <a:ext cx="4011087" cy="1632056"/>
          </a:xfrm>
        </p:spPr>
        <p:txBody>
          <a:bodyPr anchor="b"/>
          <a:lstStyle>
            <a:lvl1pPr>
              <a:defRPr sz="3264"/>
            </a:lvl1pPr>
          </a:lstStyle>
          <a:p>
            <a:r>
              <a:rPr lang="en-US"/>
              <a:t>Click to edit Master title style</a:t>
            </a:r>
            <a:endParaRPr lang="en-GB"/>
          </a:p>
        </p:txBody>
      </p:sp>
      <p:sp>
        <p:nvSpPr>
          <p:cNvPr id="3" name="Picture Placeholder 2"/>
          <p:cNvSpPr>
            <a:spLocks noGrp="1"/>
          </p:cNvSpPr>
          <p:nvPr>
            <p:ph type="pic" idx="1"/>
          </p:nvPr>
        </p:nvSpPr>
        <p:spPr>
          <a:xfrm>
            <a:off x="5287122" y="1007083"/>
            <a:ext cx="6295965" cy="636777"/>
          </a:xfrm>
        </p:spPr>
        <p:txBody>
          <a:bodyPr/>
          <a:lstStyle>
            <a:lvl1pPr marL="0" indent="0">
              <a:buNone/>
              <a:defRPr sz="3264"/>
            </a:lvl1pPr>
            <a:lvl2pPr marL="466298" indent="0">
              <a:buNone/>
              <a:defRPr sz="2856"/>
            </a:lvl2pPr>
            <a:lvl3pPr marL="932597" indent="0">
              <a:buNone/>
              <a:defRPr sz="2448"/>
            </a:lvl3pPr>
            <a:lvl4pPr marL="1398895" indent="0">
              <a:buNone/>
              <a:defRPr sz="2040"/>
            </a:lvl4pPr>
            <a:lvl5pPr marL="1865193" indent="0">
              <a:buNone/>
              <a:defRPr sz="2040"/>
            </a:lvl5pPr>
            <a:lvl6pPr marL="2331491" indent="0">
              <a:buNone/>
              <a:defRPr sz="2040"/>
            </a:lvl6pPr>
            <a:lvl7pPr marL="2797790" indent="0">
              <a:buNone/>
              <a:defRPr sz="2040"/>
            </a:lvl7pPr>
            <a:lvl8pPr marL="3264088" indent="0">
              <a:buNone/>
              <a:defRPr sz="2040"/>
            </a:lvl8pPr>
            <a:lvl9pPr marL="3730386" indent="0">
              <a:buNone/>
              <a:defRPr sz="2040"/>
            </a:lvl9pPr>
          </a:lstStyle>
          <a:p>
            <a:endParaRPr lang="en-GB"/>
          </a:p>
        </p:txBody>
      </p:sp>
      <p:sp>
        <p:nvSpPr>
          <p:cNvPr id="4" name="Text Placeholder 3"/>
          <p:cNvSpPr>
            <a:spLocks noGrp="1"/>
          </p:cNvSpPr>
          <p:nvPr>
            <p:ph type="body" sz="half" idx="2"/>
          </p:nvPr>
        </p:nvSpPr>
        <p:spPr>
          <a:xfrm>
            <a:off x="856628" y="2098357"/>
            <a:ext cx="4011087" cy="410690"/>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Edit Master text styles</a:t>
            </a:r>
          </a:p>
        </p:txBody>
      </p:sp>
      <p:sp>
        <p:nvSpPr>
          <p:cNvPr id="5" name="Date Placeholder 4"/>
          <p:cNvSpPr>
            <a:spLocks noGrp="1"/>
          </p:cNvSpPr>
          <p:nvPr>
            <p:ph type="dt" sz="half" idx="10"/>
          </p:nvPr>
        </p:nvSpPr>
        <p:spPr/>
        <p:txBody>
          <a:bodyPr/>
          <a:lstStyle/>
          <a:p>
            <a:fld id="{F1BF37E1-0255-4505-8673-A6A100186969}" type="datetimeFigureOut">
              <a:rPr lang="en-GB" smtClean="0"/>
              <a:t>12/04/2018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CC5683C0-25DA-4F9D-8BE6-2D0A13220CE2}" type="slidenum">
              <a:rPr lang="en-GB" smtClean="0"/>
              <a:t>‹#›</a:t>
            </a:fld>
            <a:endParaRPr lang="en-GB"/>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8767" y="6294402"/>
            <a:ext cx="2255064" cy="827609"/>
          </a:xfrm>
          <a:prstGeom prst="rect">
            <a:avLst/>
          </a:prstGeom>
        </p:spPr>
      </p:pic>
    </p:spTree>
    <p:extLst>
      <p:ext uri="{BB962C8B-B14F-4D97-AF65-F5344CB8AC3E}">
        <p14:creationId xmlns:p14="http://schemas.microsoft.com/office/powerpoint/2010/main" val="128065869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10056498"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a:t>Presentation title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411875" y="479775"/>
            <a:ext cx="1552931" cy="332660"/>
          </a:xfrm>
          <a:prstGeom prst="rect">
            <a:avLst/>
          </a:prstGeom>
        </p:spPr>
      </p:pic>
      <p:pic>
        <p:nvPicPr>
          <p:cNvPr id="7"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274638" y="296863"/>
            <a:ext cx="1828800" cy="1828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439368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auto">
          <a:xfrm>
            <a:off x="274638" y="2125663"/>
            <a:ext cx="9144000" cy="36576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9143937" cy="1828007"/>
          </a:xfrm>
          <a:noFill/>
        </p:spPr>
        <p:txBody>
          <a:bodyPr lIns="146304" tIns="109728" rIns="146304" bIns="109728">
            <a:noAutofit/>
          </a:bodyPr>
          <a:lstStyle>
            <a:lvl1pPr marL="0" indent="0">
              <a:spcBef>
                <a:spcPts val="0"/>
              </a:spcBef>
              <a:buNone/>
              <a:defRPr sz="3600" spc="0" baseline="0">
                <a:gradFill>
                  <a:gsLst>
                    <a:gs pos="2917">
                      <a:srgbClr val="FFFFFF"/>
                    </a:gs>
                    <a:gs pos="30000">
                      <a:srgbClr val="FFFFFF"/>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411875" y="479775"/>
            <a:ext cx="1552931" cy="332660"/>
          </a:xfrm>
          <a:prstGeom prst="rect">
            <a:avLst/>
          </a:prstGeom>
        </p:spPr>
      </p:pic>
      <p:pic>
        <p:nvPicPr>
          <p:cNvPr id="10"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274638" y="296863"/>
            <a:ext cx="1828800" cy="1828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677691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0" y="0"/>
            <a:ext cx="12431644" cy="6994525"/>
          </a:xfrm>
          <a:prstGeom prst="rect">
            <a:avLst/>
          </a:prstGeom>
        </p:spPr>
      </p:pic>
      <p:sp>
        <p:nvSpPr>
          <p:cNvPr id="18" name="Rectangle 17"/>
          <p:cNvSpPr/>
          <p:nvPr userDrawn="1"/>
        </p:nvSpPr>
        <p:spPr bwMode="gray">
          <a:xfrm>
            <a:off x="274638" y="2125663"/>
            <a:ext cx="7315200" cy="3657600"/>
          </a:xfrm>
          <a:prstGeom prst="rect">
            <a:avLst/>
          </a:prstGeom>
          <a:solidFill>
            <a:schemeClr val="accent1">
              <a:alpha val="9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4702" y="2123925"/>
            <a:ext cx="7316788" cy="1830538"/>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ltGray">
          <a:xfrm>
            <a:off x="274702" y="3957638"/>
            <a:ext cx="7316788" cy="1825625"/>
          </a:xfrm>
        </p:spPr>
        <p:txBody>
          <a:bodyPr tIns="109728" bIns="109728">
            <a:noAutofit/>
          </a:bodyPr>
          <a:lstStyle>
            <a:lvl1pPr marL="0" indent="0">
              <a:spcBef>
                <a:spcPts val="0"/>
              </a:spcBef>
              <a:buNone/>
              <a:defRPr sz="3200" baseline="0">
                <a:gradFill>
                  <a:gsLst>
                    <a:gs pos="1250">
                      <a:srgbClr val="FFFFFF"/>
                    </a:gs>
                    <a:gs pos="99000">
                      <a:srgbClr val="FFFFFF"/>
                    </a:gs>
                  </a:gsLst>
                  <a:lin ang="5400000" scaled="0"/>
                </a:gradFill>
              </a:defRPr>
            </a:lvl1pPr>
          </a:lstStyle>
          <a:p>
            <a:pPr lvl="0"/>
            <a:r>
              <a:rPr lang="en-US" dirty="0"/>
              <a:t>Speaker Name</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182089"/>
            <a:ext cx="1552931" cy="332660"/>
          </a:xfrm>
          <a:prstGeom prst="rect">
            <a:avLst/>
          </a:prstGeom>
        </p:spPr>
      </p:pic>
      <p:pic>
        <p:nvPicPr>
          <p:cNvPr id="12" name="Picture 2"/>
          <p:cNvPicPr>
            <a:picLocks noChangeAspect="1" noChangeArrowheads="1"/>
          </p:cNvPicPr>
          <p:nvPr userDrawn="1"/>
        </p:nvPicPr>
        <p:blipFill>
          <a:blip r:embed="rId4">
            <a:extLst>
              <a:ext uri="{28A0092B-C50C-407E-A947-70E740481C1C}">
                <a14:useLocalDpi xmlns:a14="http://schemas.microsoft.com/office/drawing/2010/main" val="0"/>
              </a:ext>
            </a:extLst>
          </a:blip>
          <a:stretch>
            <a:fillRect/>
          </a:stretch>
        </p:blipFill>
        <p:spPr bwMode="auto">
          <a:xfrm>
            <a:off x="274638" y="296877"/>
            <a:ext cx="1828800" cy="1828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589833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1" y="0"/>
            <a:ext cx="12436475" cy="6994524"/>
          </a:xfrm>
          <a:prstGeom prst="rect">
            <a:avLst/>
          </a:prstGeom>
        </p:spPr>
      </p:pic>
      <p:sp>
        <p:nvSpPr>
          <p:cNvPr id="17" name="Rectangle 16"/>
          <p:cNvSpPr/>
          <p:nvPr userDrawn="1"/>
        </p:nvSpPr>
        <p:spPr bwMode="gray">
          <a:xfrm>
            <a:off x="274638" y="2125663"/>
            <a:ext cx="6400800" cy="3657600"/>
          </a:xfrm>
          <a:prstGeom prst="rect">
            <a:avLst/>
          </a:prstGeom>
          <a:solidFill>
            <a:schemeClr val="accent1">
              <a:alpha val="9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3050" y="2123925"/>
            <a:ext cx="6402388" cy="1830538"/>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ltGray">
          <a:xfrm>
            <a:off x="273050" y="3957638"/>
            <a:ext cx="6402388" cy="1825625"/>
          </a:xfrm>
          <a:noFill/>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dirty="0"/>
              <a:t>Speaker Name</a:t>
            </a:r>
          </a:p>
        </p:txBody>
      </p:sp>
      <p:pic>
        <p:nvPicPr>
          <p:cNvPr id="11"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274638" y="296863"/>
            <a:ext cx="1828800" cy="18288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invGray">
          <a:xfrm>
            <a:off x="457580" y="6182089"/>
            <a:ext cx="1552931" cy="332660"/>
          </a:xfrm>
          <a:prstGeom prst="rect">
            <a:avLst/>
          </a:prstGeom>
        </p:spPr>
      </p:pic>
    </p:spTree>
    <p:extLst>
      <p:ext uri="{BB962C8B-B14F-4D97-AF65-F5344CB8AC3E}">
        <p14:creationId xmlns:p14="http://schemas.microsoft.com/office/powerpoint/2010/main" val="169881819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82" y="0"/>
            <a:ext cx="12434711" cy="6994525"/>
          </a:xfrm>
          <a:prstGeom prst="rect">
            <a:avLst/>
          </a:prstGeom>
        </p:spPr>
      </p:pic>
      <p:sp>
        <p:nvSpPr>
          <p:cNvPr id="17" name="Rectangle 16"/>
          <p:cNvSpPr/>
          <p:nvPr userDrawn="1"/>
        </p:nvSpPr>
        <p:spPr bwMode="gray">
          <a:xfrm>
            <a:off x="274638" y="2125663"/>
            <a:ext cx="7315200" cy="365760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3050" y="2123925"/>
            <a:ext cx="7316788" cy="1830538"/>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dirty="0"/>
              <a:t>Presentation title</a:t>
            </a:r>
          </a:p>
        </p:txBody>
      </p:sp>
      <p:sp>
        <p:nvSpPr>
          <p:cNvPr id="3" name="Text Placeholder 2"/>
          <p:cNvSpPr>
            <a:spLocks noGrp="1"/>
          </p:cNvSpPr>
          <p:nvPr>
            <p:ph type="body" sz="quarter" idx="14"/>
          </p:nvPr>
        </p:nvSpPr>
        <p:spPr bwMode="ltGray">
          <a:xfrm>
            <a:off x="273050" y="3957638"/>
            <a:ext cx="7316788" cy="1825625"/>
          </a:xfrm>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a:t>Click to edit Master text styles</a:t>
            </a:r>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182089"/>
            <a:ext cx="1552931" cy="332660"/>
          </a:xfrm>
          <a:prstGeom prst="rect">
            <a:avLst/>
          </a:prstGeom>
        </p:spPr>
      </p:pic>
      <p:pic>
        <p:nvPicPr>
          <p:cNvPr id="11" name="Picture 2"/>
          <p:cNvPicPr>
            <a:picLocks noChangeAspect="1" noChangeArrowheads="1"/>
          </p:cNvPicPr>
          <p:nvPr userDrawn="1"/>
        </p:nvPicPr>
        <p:blipFill>
          <a:blip r:embed="rId4">
            <a:extLst>
              <a:ext uri="{28A0092B-C50C-407E-A947-70E740481C1C}">
                <a14:useLocalDpi xmlns:a14="http://schemas.microsoft.com/office/drawing/2010/main" val="0"/>
              </a:ext>
            </a:extLst>
          </a:blip>
          <a:stretch>
            <a:fillRect/>
          </a:stretch>
        </p:blipFill>
        <p:spPr bwMode="auto">
          <a:xfrm>
            <a:off x="274638" y="296863"/>
            <a:ext cx="1828800" cy="1828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134546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82" y="0"/>
            <a:ext cx="12434709" cy="6994524"/>
          </a:xfrm>
          <a:prstGeom prst="rect">
            <a:avLst/>
          </a:prstGeom>
        </p:spPr>
      </p:pic>
      <p:sp>
        <p:nvSpPr>
          <p:cNvPr id="17" name="Rectangle 16"/>
          <p:cNvSpPr/>
          <p:nvPr userDrawn="1"/>
        </p:nvSpPr>
        <p:spPr bwMode="gray">
          <a:xfrm>
            <a:off x="274638" y="2125663"/>
            <a:ext cx="7315200" cy="3657600"/>
          </a:xfrm>
          <a:prstGeom prst="rect">
            <a:avLst/>
          </a:prstGeom>
          <a:solidFill>
            <a:schemeClr val="bg2">
              <a:alpha val="9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3050" y="2123925"/>
            <a:ext cx="7316788" cy="1830538"/>
          </a:xfrm>
          <a:noFill/>
        </p:spPr>
        <p:txBody>
          <a:bodyPr lIns="146304" tIns="91440" rIns="146304" bIns="91440" anchor="t" anchorCtr="0"/>
          <a:lstStyle>
            <a:lvl1pPr>
              <a:defRPr sz="5400" spc="-100" baseline="0">
                <a:gradFill>
                  <a:gsLst>
                    <a:gs pos="5833">
                      <a:srgbClr val="FFFFFF"/>
                    </a:gs>
                    <a:gs pos="18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ltGray">
          <a:xfrm>
            <a:off x="273050" y="3946526"/>
            <a:ext cx="7316788" cy="1828800"/>
          </a:xfrm>
          <a:noFill/>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dirty="0"/>
              <a:t>Speaker Name</a:t>
            </a:r>
          </a:p>
        </p:txBody>
      </p:sp>
      <p:pic>
        <p:nvPicPr>
          <p:cNvPr id="8"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274638" y="296863"/>
            <a:ext cx="1828800" cy="18288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invGray">
          <a:xfrm>
            <a:off x="457580" y="6182089"/>
            <a:ext cx="1552931" cy="332660"/>
          </a:xfrm>
          <a:prstGeom prst="rect">
            <a:avLst/>
          </a:prstGeom>
        </p:spPr>
      </p:pic>
    </p:spTree>
    <p:extLst>
      <p:ext uri="{BB962C8B-B14F-4D97-AF65-F5344CB8AC3E}">
        <p14:creationId xmlns:p14="http://schemas.microsoft.com/office/powerpoint/2010/main" val="128681333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01319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1" y="-1"/>
            <a:ext cx="12435593" cy="6995021"/>
          </a:xfrm>
          <a:prstGeom prst="rect">
            <a:avLst/>
          </a:prstGeom>
        </p:spPr>
      </p:pic>
      <p:sp>
        <p:nvSpPr>
          <p:cNvPr id="18" name="Rectangle 17"/>
          <p:cNvSpPr/>
          <p:nvPr userDrawn="1"/>
        </p:nvSpPr>
        <p:spPr bwMode="gray">
          <a:xfrm>
            <a:off x="274638" y="2125678"/>
            <a:ext cx="6400800" cy="3657600"/>
          </a:xfrm>
          <a:prstGeom prst="rect">
            <a:avLst/>
          </a:prstGeom>
          <a:solidFill>
            <a:schemeClr val="accent1">
              <a:alpha val="9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3050" y="2125677"/>
            <a:ext cx="6402388" cy="1828801"/>
          </a:xfrm>
          <a:noFill/>
        </p:spPr>
        <p:txBody>
          <a:bodyPr vert="horz" wrap="square" lIns="146304" tIns="91440" rIns="146304" bIns="91440" rtlCol="0" anchor="t" anchorCtr="0">
            <a:noAutofit/>
          </a:bodyPr>
          <a:lstStyle>
            <a:lvl1pPr>
              <a:defRPr lang="en-US" sz="6000" spc="-100" baseline="0" dirty="0">
                <a:gradFill>
                  <a:gsLst>
                    <a:gs pos="5833">
                      <a:srgbClr val="FFFFFF"/>
                    </a:gs>
                    <a:gs pos="18000">
                      <a:srgbClr val="FFFFFF"/>
                    </a:gs>
                  </a:gsLst>
                  <a:lin ang="5400000" scaled="0"/>
                </a:gradFill>
              </a:defRPr>
            </a:lvl1pPr>
          </a:lstStyle>
          <a:p>
            <a:pPr lvl="0"/>
            <a:r>
              <a:rPr lang="en-US" dirty="0"/>
              <a:t>Presentation title</a:t>
            </a:r>
          </a:p>
        </p:txBody>
      </p:sp>
      <p:sp>
        <p:nvSpPr>
          <p:cNvPr id="3" name="Text Placeholder 2"/>
          <p:cNvSpPr>
            <a:spLocks noGrp="1"/>
          </p:cNvSpPr>
          <p:nvPr>
            <p:ph type="body" sz="quarter" idx="14" hasCustomPrompt="1"/>
          </p:nvPr>
        </p:nvSpPr>
        <p:spPr bwMode="ltGray">
          <a:xfrm>
            <a:off x="274638" y="3954477"/>
            <a:ext cx="6400800" cy="1828800"/>
          </a:xfrm>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dirty="0"/>
              <a:t>Speaker Name</a:t>
            </a: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182440"/>
            <a:ext cx="1552931" cy="332660"/>
          </a:xfrm>
          <a:prstGeom prst="rect">
            <a:avLst/>
          </a:prstGeom>
        </p:spPr>
      </p:pic>
      <p:pic>
        <p:nvPicPr>
          <p:cNvPr id="12" name="Picture 2"/>
          <p:cNvPicPr>
            <a:picLocks noChangeAspect="1" noChangeArrowheads="1"/>
          </p:cNvPicPr>
          <p:nvPr userDrawn="1"/>
        </p:nvPicPr>
        <p:blipFill>
          <a:blip r:embed="rId4">
            <a:extLst>
              <a:ext uri="{28A0092B-C50C-407E-A947-70E740481C1C}">
                <a14:useLocalDpi xmlns:a14="http://schemas.microsoft.com/office/drawing/2010/main" val="0"/>
              </a:ext>
            </a:extLst>
          </a:blip>
          <a:stretch>
            <a:fillRect/>
          </a:stretch>
        </p:blipFill>
        <p:spPr bwMode="auto">
          <a:xfrm>
            <a:off x="274638" y="296863"/>
            <a:ext cx="1828800" cy="1828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431953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lide 8 ">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0" y="-1"/>
            <a:ext cx="12434712" cy="6994526"/>
          </a:xfrm>
          <a:prstGeom prst="rect">
            <a:avLst/>
          </a:prstGeom>
        </p:spPr>
      </p:pic>
      <p:sp>
        <p:nvSpPr>
          <p:cNvPr id="19" name="Rectangle 18"/>
          <p:cNvSpPr/>
          <p:nvPr userDrawn="1"/>
        </p:nvSpPr>
        <p:spPr bwMode="gray">
          <a:xfrm>
            <a:off x="274702" y="2125677"/>
            <a:ext cx="7315200" cy="3657586"/>
          </a:xfrm>
          <a:prstGeom prst="rect">
            <a:avLst/>
          </a:prstGeom>
          <a:solidFill>
            <a:schemeClr val="accent1">
              <a:alpha val="9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4638" y="2125663"/>
            <a:ext cx="7315200" cy="1828800"/>
          </a:xfrm>
          <a:noFill/>
        </p:spPr>
        <p:txBody>
          <a:bodyPr lIns="146304" tIns="91440" rIns="146304" bIns="91440" anchor="t" anchorCtr="0"/>
          <a:lstStyle>
            <a:lvl1pPr>
              <a:defRPr sz="6000" spc="-100" baseline="0">
                <a:gradFill>
                  <a:gsLst>
                    <a:gs pos="0">
                      <a:srgbClr val="FFFFFF"/>
                    </a:gs>
                    <a:gs pos="100000">
                      <a:srgbClr val="FFFFFF"/>
                    </a:gs>
                  </a:gsLst>
                  <a:lin ang="5400000" scaled="0"/>
                </a:gradFill>
              </a:defRPr>
            </a:lvl1pPr>
          </a:lstStyle>
          <a:p>
            <a:r>
              <a:rPr lang="en-US" dirty="0"/>
              <a:t>Presentation title</a:t>
            </a:r>
          </a:p>
        </p:txBody>
      </p:sp>
      <p:sp>
        <p:nvSpPr>
          <p:cNvPr id="7" name="Text Placeholder 4"/>
          <p:cNvSpPr>
            <a:spLocks noGrp="1"/>
          </p:cNvSpPr>
          <p:nvPr>
            <p:ph type="body" sz="quarter" idx="12" hasCustomPrompt="1"/>
          </p:nvPr>
        </p:nvSpPr>
        <p:spPr bwMode="ltGray">
          <a:xfrm>
            <a:off x="274639" y="3952875"/>
            <a:ext cx="7315200" cy="1830388"/>
          </a:xfrm>
          <a:noFill/>
        </p:spPr>
        <p:txBody>
          <a:bodyPr lIns="146304" tIns="109728" rIns="146304" bIns="109728">
            <a:noAutofit/>
          </a:bodyPr>
          <a:lstStyle>
            <a:lvl1pPr marL="0" indent="0">
              <a:spcBef>
                <a:spcPts val="0"/>
              </a:spcBef>
              <a:buNone/>
              <a:defRPr sz="3200" spc="0" baseline="0">
                <a:gradFill>
                  <a:gsLst>
                    <a:gs pos="1250">
                      <a:srgbClr val="FFFFFF"/>
                    </a:gs>
                    <a:gs pos="99000">
                      <a:srgbClr val="FFFFFF"/>
                    </a:gs>
                  </a:gsLst>
                  <a:lin ang="5400000" scaled="0"/>
                </a:gradFill>
                <a:latin typeface="+mj-lt"/>
              </a:defRPr>
            </a:lvl1pPr>
          </a:lstStyle>
          <a:p>
            <a:pPr lvl="0"/>
            <a:r>
              <a:rPr lang="en-US" dirty="0"/>
              <a:t>Speaker Name</a:t>
            </a: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10425963" y="6173387"/>
            <a:ext cx="1552931" cy="332660"/>
          </a:xfrm>
          <a:prstGeom prst="rect">
            <a:avLst/>
          </a:prstGeom>
        </p:spPr>
      </p:pic>
      <p:pic>
        <p:nvPicPr>
          <p:cNvPr id="12" name="Picture 2"/>
          <p:cNvPicPr>
            <a:picLocks noChangeAspect="1" noChangeArrowheads="1"/>
          </p:cNvPicPr>
          <p:nvPr userDrawn="1"/>
        </p:nvPicPr>
        <p:blipFill>
          <a:blip r:embed="rId4">
            <a:extLst>
              <a:ext uri="{28A0092B-C50C-407E-A947-70E740481C1C}">
                <a14:useLocalDpi xmlns:a14="http://schemas.microsoft.com/office/drawing/2010/main" val="0"/>
              </a:ext>
            </a:extLst>
          </a:blip>
          <a:stretch>
            <a:fillRect/>
          </a:stretch>
        </p:blipFill>
        <p:spPr bwMode="auto">
          <a:xfrm>
            <a:off x="274638" y="296877"/>
            <a:ext cx="1828800" cy="1828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348119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74702" y="1211287"/>
            <a:ext cx="10058336" cy="27431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65399908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74702" y="1211287"/>
            <a:ext cx="10058336" cy="274317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a:t>Video title</a:t>
            </a:r>
          </a:p>
        </p:txBody>
      </p:sp>
    </p:spTree>
    <p:extLst>
      <p:ext uri="{BB962C8B-B14F-4D97-AF65-F5344CB8AC3E}">
        <p14:creationId xmlns:p14="http://schemas.microsoft.com/office/powerpoint/2010/main" val="396499418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418504719"/>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522580296"/>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37990026"/>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62229590"/>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86703956"/>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38270149"/>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85784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12132823"/>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53297102"/>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69264498"/>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287338" indent="-287338">
              <a:spcBef>
                <a:spcPts val="1224"/>
              </a:spcBef>
              <a:buClr>
                <a:schemeClr val="tx1"/>
              </a:buClr>
              <a:buFont typeface="Arial" pitchFamily="34" charset="0"/>
              <a:buChar char="•"/>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287338" indent="-287338">
              <a:spcBef>
                <a:spcPts val="1224"/>
              </a:spcBef>
              <a:buClr>
                <a:schemeClr val="tx1"/>
              </a:buClr>
              <a:buFont typeface="Arial" pitchFamily="34" charset="0"/>
              <a:buChar char="•"/>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58969099"/>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287338" indent="-287338">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287338" indent="-287338">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46778931"/>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27791626"/>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4362577"/>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51295468"/>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79539154"/>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3062753"/>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a:t>Edit Master text styles</a:t>
            </a:r>
          </a:p>
          <a:p>
            <a:pPr marL="514350" marR="0" lvl="1" indent="-514350" algn="l" defTabSz="932742" rtl="0" eaLnBrk="1" fontAlgn="auto" latinLnBrk="0" hangingPunct="1">
              <a:lnSpc>
                <a:spcPct val="90000"/>
              </a:lnSpc>
              <a:spcBef>
                <a:spcPts val="1224"/>
              </a:spcBef>
              <a:spcAft>
                <a:spcPts val="0"/>
              </a:spcAft>
              <a:buClr>
                <a:schemeClr val="tx1"/>
              </a:buClr>
              <a:buSzPct val="90000"/>
              <a:tabLst/>
            </a:pPr>
            <a:r>
              <a:rPr lang="en-US"/>
              <a:t>Second level</a:t>
            </a:r>
          </a:p>
          <a:p>
            <a:pPr marL="514350" marR="0" lvl="2" indent="-514350" algn="l" defTabSz="932742" rtl="0" eaLnBrk="1" fontAlgn="auto" latinLnBrk="0" hangingPunct="1">
              <a:lnSpc>
                <a:spcPct val="90000"/>
              </a:lnSpc>
              <a:spcBef>
                <a:spcPts val="1224"/>
              </a:spcBef>
              <a:spcAft>
                <a:spcPts val="0"/>
              </a:spcAft>
              <a:buClr>
                <a:schemeClr val="tx1"/>
              </a:buClr>
              <a:buSzPct val="90000"/>
              <a:tabLst/>
            </a:pPr>
            <a:r>
              <a:rPr lang="en-US"/>
              <a:t>Third level</a:t>
            </a:r>
          </a:p>
          <a:p>
            <a:pPr marL="514350" marR="0" lvl="3" indent="-514350" algn="l" defTabSz="932742" rtl="0" eaLnBrk="1" fontAlgn="auto" latinLnBrk="0" hangingPunct="1">
              <a:lnSpc>
                <a:spcPct val="90000"/>
              </a:lnSpc>
              <a:spcBef>
                <a:spcPts val="1224"/>
              </a:spcBef>
              <a:spcAft>
                <a:spcPts val="0"/>
              </a:spcAft>
              <a:buClr>
                <a:schemeClr val="tx1"/>
              </a:buClr>
              <a:buSzPct val="90000"/>
              <a:tabLst/>
            </a:pPr>
            <a:r>
              <a:rPr lang="en-US"/>
              <a:t>Fourth level</a:t>
            </a:r>
          </a:p>
          <a:p>
            <a:pPr marL="514350" marR="0" lvl="4" indent="-514350" algn="l" defTabSz="932742" rtl="0" eaLnBrk="1" fontAlgn="auto" latinLnBrk="0" hangingPunct="1">
              <a:lnSpc>
                <a:spcPct val="90000"/>
              </a:lnSpc>
              <a:spcBef>
                <a:spcPts val="1224"/>
              </a:spcBef>
              <a:spcAft>
                <a:spcPts val="0"/>
              </a:spcAft>
              <a:buClr>
                <a:schemeClr val="tx1"/>
              </a:buClr>
              <a:buSzPct val="90000"/>
              <a:tabLst/>
            </a:pPr>
            <a:r>
              <a:rPr lang="en-US"/>
              <a:t>Fifth level</a:t>
            </a:r>
            <a:endParaRPr lang="en-US" dirty="0"/>
          </a:p>
        </p:txBody>
      </p:sp>
    </p:spTree>
    <p:extLst>
      <p:ext uri="{BB962C8B-B14F-4D97-AF65-F5344CB8AC3E}">
        <p14:creationId xmlns:p14="http://schemas.microsoft.com/office/powerpoint/2010/main" val="2886365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Segoe UI" pitchFamily="34" charset="0"/>
                <a:cs typeface="Segoe UI" pitchFamily="34" charset="0"/>
              </a:defRPr>
            </a:lvl1pPr>
            <a:lvl2pPr marL="346553" indent="0">
              <a:buNone/>
              <a:defRPr>
                <a:gradFill>
                  <a:gsLst>
                    <a:gs pos="1250">
                      <a:srgbClr val="000000"/>
                    </a:gs>
                    <a:gs pos="100000">
                      <a:srgbClr val="000000"/>
                    </a:gs>
                  </a:gsLst>
                  <a:lin ang="5400000" scaled="0"/>
                </a:gradFill>
                <a:latin typeface="Segoe UI" pitchFamily="34" charset="0"/>
                <a:cs typeface="Segoe UI" pitchFamily="34" charset="0"/>
              </a:defRPr>
            </a:lvl2pPr>
            <a:lvl3pPr marL="584607" indent="0">
              <a:buNone/>
              <a:defRPr>
                <a:gradFill>
                  <a:gsLst>
                    <a:gs pos="1250">
                      <a:srgbClr val="000000"/>
                    </a:gs>
                    <a:gs pos="100000">
                      <a:srgbClr val="000000"/>
                    </a:gs>
                  </a:gsLst>
                  <a:lin ang="5400000" scaled="0"/>
                </a:gradFill>
                <a:latin typeface="Segoe UI" pitchFamily="34" charset="0"/>
                <a:cs typeface="Segoe UI" pitchFamily="34" charset="0"/>
              </a:defRPr>
            </a:lvl3pPr>
            <a:lvl4pPr marL="814563" indent="0">
              <a:buNone/>
              <a:defRPr>
                <a:gradFill>
                  <a:gsLst>
                    <a:gs pos="1250">
                      <a:srgbClr val="000000"/>
                    </a:gs>
                    <a:gs pos="100000">
                      <a:srgbClr val="000000"/>
                    </a:gs>
                  </a:gsLst>
                  <a:lin ang="5400000" scaled="0"/>
                </a:gradFill>
                <a:latin typeface="Segoe UI" pitchFamily="34" charset="0"/>
                <a:cs typeface="Segoe UI" pitchFamily="34" charset="0"/>
              </a:defRPr>
            </a:lvl4pPr>
            <a:lvl5pPr marL="1050997"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62962569"/>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88400993"/>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433236" cy="6992703"/>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99554" y="2184710"/>
            <a:ext cx="5095501" cy="372177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38636" y="2184710"/>
            <a:ext cx="5095499" cy="372177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8761901" y="5987443"/>
            <a:ext cx="1632287" cy="385347"/>
          </a:xfrm>
          <a:prstGeom prst="rect">
            <a:avLst/>
          </a:prstGeom>
        </p:spPr>
        <p:txBody>
          <a:bodyPr/>
          <a:lstStyle/>
          <a:p>
            <a:endParaRPr lang="en-US" dirty="0"/>
          </a:p>
        </p:txBody>
      </p:sp>
      <p:sp>
        <p:nvSpPr>
          <p:cNvPr id="6" name="Footer Placeholder 5"/>
          <p:cNvSpPr>
            <a:spLocks noGrp="1"/>
          </p:cNvSpPr>
          <p:nvPr>
            <p:ph type="ftr" sz="quarter" idx="11"/>
          </p:nvPr>
        </p:nvSpPr>
        <p:spPr>
          <a:xfrm>
            <a:off x="699552" y="5987443"/>
            <a:ext cx="7984620" cy="385347"/>
          </a:xfrm>
          <a:prstGeom prst="rect">
            <a:avLst/>
          </a:prstGeom>
        </p:spPr>
        <p:txBody>
          <a:bodyPr/>
          <a:lstStyle/>
          <a:p>
            <a:endParaRPr lang="en-US" dirty="0"/>
          </a:p>
        </p:txBody>
      </p:sp>
      <p:sp>
        <p:nvSpPr>
          <p:cNvPr id="7" name="Slide Number Placeholder 6"/>
          <p:cNvSpPr>
            <a:spLocks noGrp="1"/>
          </p:cNvSpPr>
          <p:nvPr>
            <p:ph type="sldNum" sz="quarter" idx="12"/>
          </p:nvPr>
        </p:nvSpPr>
        <p:spPr>
          <a:xfrm>
            <a:off x="10471916" y="5987443"/>
            <a:ext cx="562219" cy="385347"/>
          </a:xfrm>
          <a:prstGeom prst="rect">
            <a:avLst/>
          </a:prstGeom>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380260473"/>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733A1F-8E51-4D54-8F22-D4139C927CCE}"/>
              </a:ext>
            </a:extLst>
          </p:cNvPr>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p>
        </p:txBody>
      </p:sp>
      <p:sp>
        <p:nvSpPr>
          <p:cNvPr id="3" name="Subtitle 2">
            <a:extLst>
              <a:ext uri="{FF2B5EF4-FFF2-40B4-BE49-F238E27FC236}">
                <a16:creationId xmlns:a16="http://schemas.microsoft.com/office/drawing/2014/main" id="{8D0F4676-87DE-4917-B2E9-B76A0BBC5794}"/>
              </a:ext>
            </a:extLst>
          </p:cNvPr>
          <p:cNvSpPr>
            <a:spLocks noGrp="1"/>
          </p:cNvSpPr>
          <p:nvPr>
            <p:ph type="subTitle" idx="1"/>
          </p:nvPr>
        </p:nvSpPr>
        <p:spPr>
          <a:xfrm>
            <a:off x="1554560" y="3673745"/>
            <a:ext cx="9327356" cy="523733"/>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
        <p:nvSpPr>
          <p:cNvPr id="4" name="Date Placeholder 3">
            <a:extLst>
              <a:ext uri="{FF2B5EF4-FFF2-40B4-BE49-F238E27FC236}">
                <a16:creationId xmlns:a16="http://schemas.microsoft.com/office/drawing/2014/main" id="{A3B8F486-2704-4DAA-8B9C-D977705F2D57}"/>
              </a:ext>
            </a:extLst>
          </p:cNvPr>
          <p:cNvSpPr>
            <a:spLocks noGrp="1"/>
          </p:cNvSpPr>
          <p:nvPr>
            <p:ph type="dt" sz="half" idx="10"/>
          </p:nvPr>
        </p:nvSpPr>
        <p:spPr/>
        <p:txBody>
          <a:bodyPr/>
          <a:lstStyle/>
          <a:p>
            <a:fld id="{DD2480A9-69BC-4AEF-873E-04EFBC7C1051}" type="datetimeFigureOut">
              <a:rPr lang="en-US" smtClean="0"/>
              <a:t>4/12/18</a:t>
            </a:fld>
            <a:endParaRPr lang="en-US"/>
          </a:p>
        </p:txBody>
      </p:sp>
      <p:sp>
        <p:nvSpPr>
          <p:cNvPr id="5" name="Footer Placeholder 4">
            <a:extLst>
              <a:ext uri="{FF2B5EF4-FFF2-40B4-BE49-F238E27FC236}">
                <a16:creationId xmlns:a16="http://schemas.microsoft.com/office/drawing/2014/main" id="{FD5031EC-8CAF-4B6D-9216-DBD8E03A191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221BC6-B9BB-43B1-9A5C-C41363DD077F}"/>
              </a:ext>
            </a:extLst>
          </p:cNvPr>
          <p:cNvSpPr>
            <a:spLocks noGrp="1"/>
          </p:cNvSpPr>
          <p:nvPr>
            <p:ph type="sldNum" sz="quarter" idx="12"/>
          </p:nvPr>
        </p:nvSpPr>
        <p:spPr/>
        <p:txBody>
          <a:bodyPr/>
          <a:lstStyle/>
          <a:p>
            <a:fld id="{62C7AC4C-B5B4-4760-81F3-FB92B0850775}" type="slidenum">
              <a:rPr lang="en-US" smtClean="0"/>
              <a:t>‹#›</a:t>
            </a:fld>
            <a:endParaRPr lang="en-US"/>
          </a:p>
        </p:txBody>
      </p:sp>
    </p:spTree>
    <p:extLst>
      <p:ext uri="{BB962C8B-B14F-4D97-AF65-F5344CB8AC3E}">
        <p14:creationId xmlns:p14="http://schemas.microsoft.com/office/powerpoint/2010/main" val="42084276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775" marR="0" lvl="1"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75" marR="0" lvl="2"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75" marR="0" lvl="3"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75" marR="0" lvl="4"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ext uri="{BB962C8B-B14F-4D97-AF65-F5344CB8AC3E}">
        <p14:creationId xmlns:p14="http://schemas.microsoft.com/office/powerpoint/2010/main" val="4091931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09252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7315200"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4876166"/>
            <a:ext cx="7314043" cy="738664"/>
          </a:xfrm>
          <a:noFill/>
        </p:spPr>
        <p:txBody>
          <a:bodyPr wrap="square"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5919933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7314042" cy="1181862"/>
          </a:xfrm>
          <a:noFill/>
        </p:spPr>
        <p:txBody>
          <a:bodyPr wrap="square"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2809030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emf"/><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slideLayout" Target="../slideLayouts/slideLayout36.xml"/><Relationship Id="rId18" Type="http://schemas.openxmlformats.org/officeDocument/2006/relationships/slideLayout" Target="../slideLayouts/slideLayout41.xml"/><Relationship Id="rId26" Type="http://schemas.openxmlformats.org/officeDocument/2006/relationships/slideLayout" Target="../slideLayouts/slideLayout49.xml"/><Relationship Id="rId3" Type="http://schemas.openxmlformats.org/officeDocument/2006/relationships/slideLayout" Target="../slideLayouts/slideLayout26.xml"/><Relationship Id="rId21" Type="http://schemas.openxmlformats.org/officeDocument/2006/relationships/slideLayout" Target="../slideLayouts/slideLayout44.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17" Type="http://schemas.openxmlformats.org/officeDocument/2006/relationships/slideLayout" Target="../slideLayouts/slideLayout40.xml"/><Relationship Id="rId25" Type="http://schemas.openxmlformats.org/officeDocument/2006/relationships/slideLayout" Target="../slideLayouts/slideLayout48.xml"/><Relationship Id="rId2" Type="http://schemas.openxmlformats.org/officeDocument/2006/relationships/slideLayout" Target="../slideLayouts/slideLayout25.xml"/><Relationship Id="rId16" Type="http://schemas.openxmlformats.org/officeDocument/2006/relationships/slideLayout" Target="../slideLayouts/slideLayout39.xml"/><Relationship Id="rId20" Type="http://schemas.openxmlformats.org/officeDocument/2006/relationships/slideLayout" Target="../slideLayouts/slideLayout43.xml"/><Relationship Id="rId29" Type="http://schemas.openxmlformats.org/officeDocument/2006/relationships/slideLayout" Target="../slideLayouts/slideLayout52.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24" Type="http://schemas.openxmlformats.org/officeDocument/2006/relationships/slideLayout" Target="../slideLayouts/slideLayout47.xml"/><Relationship Id="rId32" Type="http://schemas.openxmlformats.org/officeDocument/2006/relationships/image" Target="../media/image6.png"/><Relationship Id="rId5" Type="http://schemas.openxmlformats.org/officeDocument/2006/relationships/slideLayout" Target="../slideLayouts/slideLayout28.xml"/><Relationship Id="rId15" Type="http://schemas.openxmlformats.org/officeDocument/2006/relationships/slideLayout" Target="../slideLayouts/slideLayout38.xml"/><Relationship Id="rId23" Type="http://schemas.openxmlformats.org/officeDocument/2006/relationships/slideLayout" Target="../slideLayouts/slideLayout46.xml"/><Relationship Id="rId28" Type="http://schemas.openxmlformats.org/officeDocument/2006/relationships/slideLayout" Target="../slideLayouts/slideLayout51.xml"/><Relationship Id="rId10" Type="http://schemas.openxmlformats.org/officeDocument/2006/relationships/slideLayout" Target="../slideLayouts/slideLayout33.xml"/><Relationship Id="rId19" Type="http://schemas.openxmlformats.org/officeDocument/2006/relationships/slideLayout" Target="../slideLayouts/slideLayout42.xml"/><Relationship Id="rId31" Type="http://schemas.openxmlformats.org/officeDocument/2006/relationships/theme" Target="../theme/theme2.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slideLayout" Target="../slideLayouts/slideLayout37.xml"/><Relationship Id="rId22" Type="http://schemas.openxmlformats.org/officeDocument/2006/relationships/slideLayout" Target="../slideLayouts/slideLayout45.xml"/><Relationship Id="rId27" Type="http://schemas.openxmlformats.org/officeDocument/2006/relationships/slideLayout" Target="../slideLayouts/slideLayout50.xml"/><Relationship Id="rId30" Type="http://schemas.openxmlformats.org/officeDocument/2006/relationships/slideLayout" Target="../slideLayouts/slideLayout5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5"/>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4059602932"/>
      </p:ext>
    </p:extLst>
  </p:cSld>
  <p:clrMap bg1="lt1" tx1="dk1" bg2="lt2" tx2="dk2" accent1="accent1" accent2="accent2" accent3="accent3" accent4="accent4" accent5="accent5" accent6="accent6" hlink="hlink" folHlink="folHlink"/>
  <p:sldLayoutIdLst>
    <p:sldLayoutId id="2147484476" r:id="rId1"/>
    <p:sldLayoutId id="2147484478" r:id="rId2"/>
    <p:sldLayoutId id="2147484480" r:id="rId3"/>
    <p:sldLayoutId id="2147484481" r:id="rId4"/>
    <p:sldLayoutId id="2147484482" r:id="rId5"/>
    <p:sldLayoutId id="2147484483" r:id="rId6"/>
    <p:sldLayoutId id="2147484484" r:id="rId7"/>
    <p:sldLayoutId id="2147484485" r:id="rId8"/>
    <p:sldLayoutId id="2147484486" r:id="rId9"/>
    <p:sldLayoutId id="2147484487" r:id="rId10"/>
    <p:sldLayoutId id="2147484488" r:id="rId11"/>
    <p:sldLayoutId id="2147484495" r:id="rId12"/>
    <p:sldLayoutId id="2147484489" r:id="rId13"/>
    <p:sldLayoutId id="2147484490" r:id="rId14"/>
    <p:sldLayoutId id="2147484491" r:id="rId15"/>
    <p:sldLayoutId id="2147484496" r:id="rId16"/>
    <p:sldLayoutId id="2147484492" r:id="rId17"/>
    <p:sldLayoutId id="2147484493" r:id="rId18"/>
    <p:sldLayoutId id="2147484494" r:id="rId19"/>
    <p:sldLayoutId id="2147484497" r:id="rId20"/>
    <p:sldLayoutId id="2147484498" r:id="rId21"/>
    <p:sldLayoutId id="2147484499" r:id="rId22"/>
    <p:sldLayoutId id="2147484500" r:id="rId23"/>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32">
            <a:extLst>
              <a:ext uri="{28A0092B-C50C-407E-A947-70E740481C1C}">
                <a14:useLocalDpi xmlns:a14="http://schemas.microsoft.com/office/drawing/2010/main" val="0"/>
              </a:ext>
            </a:extLst>
          </a:blip>
          <a:stretch>
            <a:fillRect/>
          </a:stretch>
        </p:blipFill>
        <p:spPr>
          <a:xfrm rot="5400000">
            <a:off x="10532394" y="1944335"/>
            <a:ext cx="4298019" cy="409351"/>
          </a:xfrm>
          <a:prstGeom prst="rect">
            <a:avLst/>
          </a:prstGeom>
        </p:spPr>
      </p:pic>
    </p:spTree>
    <p:extLst>
      <p:ext uri="{BB962C8B-B14F-4D97-AF65-F5344CB8AC3E}">
        <p14:creationId xmlns:p14="http://schemas.microsoft.com/office/powerpoint/2010/main" val="3819121337"/>
      </p:ext>
    </p:extLst>
  </p:cSld>
  <p:clrMap bg1="dk1" tx1="lt1" bg2="dk2" tx2="lt2" accent1="accent1" accent2="accent2" accent3="accent3" accent4="accent4" accent5="accent5" accent6="accent6" hlink="hlink" folHlink="folHlink"/>
  <p:sldLayoutIdLst>
    <p:sldLayoutId id="2147484502" r:id="rId1"/>
    <p:sldLayoutId id="2147484503" r:id="rId2"/>
    <p:sldLayoutId id="2147484504" r:id="rId3"/>
    <p:sldLayoutId id="2147484505" r:id="rId4"/>
    <p:sldLayoutId id="2147484506" r:id="rId5"/>
    <p:sldLayoutId id="2147484507" r:id="rId6"/>
    <p:sldLayoutId id="2147484508" r:id="rId7"/>
    <p:sldLayoutId id="2147484509" r:id="rId8"/>
    <p:sldLayoutId id="2147484510" r:id="rId9"/>
    <p:sldLayoutId id="2147484511" r:id="rId10"/>
    <p:sldLayoutId id="2147484512" r:id="rId11"/>
    <p:sldLayoutId id="2147484513" r:id="rId12"/>
    <p:sldLayoutId id="2147484514" r:id="rId13"/>
    <p:sldLayoutId id="2147484515" r:id="rId14"/>
    <p:sldLayoutId id="2147484516" r:id="rId15"/>
    <p:sldLayoutId id="2147484517" r:id="rId16"/>
    <p:sldLayoutId id="2147484518" r:id="rId17"/>
    <p:sldLayoutId id="2147484519" r:id="rId18"/>
    <p:sldLayoutId id="2147484520" r:id="rId19"/>
    <p:sldLayoutId id="2147484521" r:id="rId20"/>
    <p:sldLayoutId id="2147484522" r:id="rId21"/>
    <p:sldLayoutId id="2147484523" r:id="rId22"/>
    <p:sldLayoutId id="2147484524" r:id="rId23"/>
    <p:sldLayoutId id="2147484525" r:id="rId24"/>
    <p:sldLayoutId id="2147484526" r:id="rId25"/>
    <p:sldLayoutId id="2147484527" r:id="rId26"/>
    <p:sldLayoutId id="2147484528" r:id="rId27"/>
    <p:sldLayoutId id="2147484529" r:id="rId28"/>
    <p:sldLayoutId id="2147484530" r:id="rId29"/>
    <p:sldLayoutId id="2147484531" r:id="rId30"/>
  </p:sldLayoutIdLst>
  <p:transition>
    <p:fade/>
  </p:transition>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pos="749">
          <p15:clr>
            <a:srgbClr val="5ACBF0"/>
          </p15:clr>
        </p15:guide>
        <p15:guide id="5" pos="1325">
          <p15:clr>
            <a:srgbClr val="5ACBF0"/>
          </p15:clr>
        </p15:guide>
        <p15:guide id="6" pos="1901">
          <p15:clr>
            <a:srgbClr val="5ACBF0"/>
          </p15:clr>
        </p15:guide>
        <p15:guide id="7" pos="2477">
          <p15:clr>
            <a:srgbClr val="5ACBF0"/>
          </p15:clr>
        </p15:guide>
        <p15:guide id="8" pos="3053">
          <p15:clr>
            <a:srgbClr val="5ACBF0"/>
          </p15:clr>
        </p15:guide>
        <p15:guide id="9" pos="3629">
          <p15:clr>
            <a:srgbClr val="5ACBF0"/>
          </p15:clr>
        </p15:guide>
        <p15:guide id="10" pos="4205">
          <p15:clr>
            <a:srgbClr val="5ACBF0"/>
          </p15:clr>
        </p15:guide>
        <p15:guide id="11" pos="4781">
          <p15:clr>
            <a:srgbClr val="5ACBF0"/>
          </p15:clr>
        </p15:guide>
        <p15:guide id="12" pos="5357">
          <p15:clr>
            <a:srgbClr val="5ACBF0"/>
          </p15:clr>
        </p15:guide>
        <p15:guide id="13" pos="5933">
          <p15:clr>
            <a:srgbClr val="5ACBF0"/>
          </p15:clr>
        </p15:guide>
        <p15:guide id="14" pos="6509">
          <p15:clr>
            <a:srgbClr val="5ACBF0"/>
          </p15:clr>
        </p15:guide>
        <p15:guide id="15" pos="7085">
          <p15:clr>
            <a:srgbClr val="5ACBF0"/>
          </p15:clr>
        </p15:guide>
        <p15:guide id="16" orient="horz">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orient="horz" pos="4219">
          <p15:clr>
            <a:srgbClr val="5ACBF0"/>
          </p15:clr>
        </p15:guide>
        <p15:guide id="24" pos="288">
          <p15:clr>
            <a:srgbClr val="C35EA4"/>
          </p15:clr>
        </p15:guide>
        <p15:guide id="25" pos="7546">
          <p15:clr>
            <a:srgbClr val="C35EA4"/>
          </p15:clr>
        </p15:guide>
        <p15:guide id="26" orient="horz" pos="302">
          <p15:clr>
            <a:srgbClr val="C35EA4"/>
          </p15:clr>
        </p15:guide>
        <p15:guide id="27"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hyperlink" Target="https://arxiv.org/abs/1707.02968" TargetMode="External"/><Relationship Id="rId2" Type="http://schemas.openxmlformats.org/officeDocument/2006/relationships/notesSlide" Target="../notesSlides/notesSlide11.xml"/><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20.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20.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20.xml"/><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3" Type="http://schemas.openxmlformats.org/officeDocument/2006/relationships/hyperlink" Target="http://www.jair.org/media/2934/live-2934-4846-jair.pdf" TargetMode="External"/><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hyperlink" Target="http://www.marekrei.com/blog/26-things-i-learned-in-the-deep-learning-summer-school/" TargetMode="External"/><Relationship Id="rId2" Type="http://schemas.openxmlformats.org/officeDocument/2006/relationships/notesSlide" Target="../notesSlides/notesSlide18.xml"/><Relationship Id="rId1" Type="http://schemas.openxmlformats.org/officeDocument/2006/relationships/slideLayout" Target="../slideLayouts/slideLayout21.xml"/><Relationship Id="rId5" Type="http://schemas.openxmlformats.org/officeDocument/2006/relationships/image" Target="../media/image24.png"/><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Azure/Strata2018" TargetMode="External"/><Relationship Id="rId2" Type="http://schemas.openxmlformats.org/officeDocument/2006/relationships/notesSlide" Target="../notesSlides/notesSlide2.xml"/><Relationship Id="rId1" Type="http://schemas.openxmlformats.org/officeDocument/2006/relationships/slideLayout" Target="../slideLayouts/slideLayout4.xml"/><Relationship Id="rId5" Type="http://schemas.openxmlformats.org/officeDocument/2006/relationships/hyperlink" Target="http://hostname:8787/" TargetMode="External"/><Relationship Id="rId4" Type="http://schemas.openxmlformats.org/officeDocument/2006/relationships/hyperlink" Target="https://hostname:8000/"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22.xml"/><Relationship Id="rId4" Type="http://schemas.openxmlformats.org/officeDocument/2006/relationships/hyperlink" Target="https://arxiv.org/abs/1301.3781.pdf"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1.xml"/><Relationship Id="rId1" Type="http://schemas.openxmlformats.org/officeDocument/2006/relationships/slideLayout" Target="../slideLayouts/slideLayout22.xml"/><Relationship Id="rId6" Type="http://schemas.openxmlformats.org/officeDocument/2006/relationships/hyperlink" Target="http://papers.nips.cc/paper/5021-distributed-representations-of-words-and-phrases-and-their-compositionality.pdf" TargetMode="External"/><Relationship Id="rId5" Type="http://schemas.openxmlformats.org/officeDocument/2006/relationships/image" Target="../media/image15.png"/><Relationship Id="rId4" Type="http://schemas.openxmlformats.org/officeDocument/2006/relationships/image" Target="../media/image14.png"/></Relationships>
</file>

<file path=ppt/slides/_rels/slide22.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22.xml"/><Relationship Id="rId1" Type="http://schemas.openxmlformats.org/officeDocument/2006/relationships/slideLayout" Target="../slideLayouts/slideLayout22.xml"/><Relationship Id="rId5" Type="http://schemas.openxmlformats.org/officeDocument/2006/relationships/hyperlink" Target="https://arxiv.org/pdf/1301.3781.pdf" TargetMode="External"/><Relationship Id="rId4" Type="http://schemas.openxmlformats.org/officeDocument/2006/relationships/image" Target="../media/image17.png"/></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5.xml"/><Relationship Id="rId1" Type="http://schemas.openxmlformats.org/officeDocument/2006/relationships/slideLayout" Target="../slideLayouts/slideLayout23.xml"/><Relationship Id="rId5" Type="http://schemas.openxmlformats.org/officeDocument/2006/relationships/hyperlink" Target="http://papers.nips.cc/paper/5021-distributed-representations-of-words-and-phrases-and-their-compositionality.pdf" TargetMode="External"/><Relationship Id="rId4" Type="http://schemas.openxmlformats.org/officeDocument/2006/relationships/image" Target="../media/image29.png"/></Relationships>
</file>

<file path=ppt/slides/_rels/slide26.xml.rels><?xml version="1.0" encoding="UTF-8" standalone="yes"?>
<Relationships xmlns="http://schemas.openxmlformats.org/package/2006/relationships"><Relationship Id="rId3" Type="http://schemas.openxmlformats.org/officeDocument/2006/relationships/hyperlink" Target="http://anthology.aclweb.org/W/W14/W14-16.pdf#page=181" TargetMode="External"/><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7.xml"/><Relationship Id="rId1" Type="http://schemas.openxmlformats.org/officeDocument/2006/relationships/slideLayout" Target="../slideLayouts/slideLayout14.xml"/><Relationship Id="rId4" Type="http://schemas.openxmlformats.org/officeDocument/2006/relationships/image" Target="../media/image31.png"/></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8.xml"/><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3" Type="http://schemas.openxmlformats.org/officeDocument/2006/relationships/hyperlink" Target="http://blog.revolutionanalytics.com/2017/09/wood-knots.html" TargetMode="External"/><Relationship Id="rId2" Type="http://schemas.openxmlformats.org/officeDocument/2006/relationships/notesSlide" Target="../notesSlides/notesSlide34.xml"/><Relationship Id="rId1" Type="http://schemas.openxmlformats.org/officeDocument/2006/relationships/slideLayout" Target="../slideLayouts/slideLayout4.xml"/><Relationship Id="rId4" Type="http://schemas.openxmlformats.org/officeDocument/2006/relationships/image" Target="../media/image33.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6.xml"/><Relationship Id="rId1" Type="http://schemas.openxmlformats.org/officeDocument/2006/relationships/slideLayout" Target="../slideLayouts/slideLayout4.xml"/><Relationship Id="rId5" Type="http://schemas.openxmlformats.org/officeDocument/2006/relationships/image" Target="../media/image36.png"/><Relationship Id="rId4" Type="http://schemas.openxmlformats.org/officeDocument/2006/relationships/image" Target="../media/image35.png"/></Relationships>
</file>

<file path=ppt/slides/_rels/slide3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7.xml"/></Relationships>
</file>

<file path=ppt/slides/_rels/slide4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5.xml"/><Relationship Id="rId1" Type="http://schemas.openxmlformats.org/officeDocument/2006/relationships/slideLayout" Target="../slideLayouts/slideLayout37.xml"/></Relationships>
</file>

<file path=ppt/slides/_rels/slide4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6.xml"/><Relationship Id="rId1" Type="http://schemas.openxmlformats.org/officeDocument/2006/relationships/slideLayout" Target="../slideLayouts/slideLayout39.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5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hyperlink" Target="https://en.wikipedia.org/w/index.php?title=Active_learning_(machine_learning)&amp;action=edit&amp;section=2" TargetMode="External"/><Relationship Id="rId7" Type="http://schemas.openxmlformats.org/officeDocument/2006/relationships/hyperlink" Target="https://en.wikipedia.org/w/index.php?title=Active_learning_(machine_learning)" TargetMode="External"/><Relationship Id="rId2" Type="http://schemas.openxmlformats.org/officeDocument/2006/relationships/notesSlide" Target="../notesSlides/notesSlide7.xml"/><Relationship Id="rId1" Type="http://schemas.openxmlformats.org/officeDocument/2006/relationships/slideLayout" Target="../slideLayouts/slideLayout14.xml"/><Relationship Id="rId6" Type="http://schemas.openxmlformats.org/officeDocument/2006/relationships/hyperlink" Target="https://en.wikipedia.org/wiki/Active_learning_(machine_learning)#cite_note-Bouneffouf(2016)-8" TargetMode="External"/><Relationship Id="rId5" Type="http://schemas.openxmlformats.org/officeDocument/2006/relationships/hyperlink" Target="https://en.wikipedia.org/wiki/Active_learning_(machine_learning)#cite_note-Bouneffouf(2014)-7" TargetMode="External"/><Relationship Id="rId4" Type="http://schemas.openxmlformats.org/officeDocument/2006/relationships/hyperlink" Target="https://en.wikipedia.org/wiki/Active_learning_(machine_learning)#cite_note-settles-1" TargetMode="Externa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hyperlink" Target="https://arxiv.org/abs/1610.08914v2"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701" y="1516062"/>
            <a:ext cx="11142942" cy="2438402"/>
          </a:xfrm>
        </p:spPr>
        <p:txBody>
          <a:bodyPr/>
          <a:lstStyle/>
          <a:p>
            <a:pPr fontAlgn="base"/>
            <a:r>
              <a:rPr lang="en-US" sz="3500" dirty="0"/>
              <a:t>Using R and Python for Scalable Data Science, Machine Learning, and AI</a:t>
            </a:r>
            <a:br>
              <a:rPr lang="en-US" sz="3500" dirty="0"/>
            </a:br>
            <a:br>
              <a:rPr lang="en-US" sz="3500" dirty="0"/>
            </a:br>
            <a:r>
              <a:rPr lang="en-US" sz="3000" i="1" dirty="0"/>
              <a:t> </a:t>
            </a:r>
          </a:p>
        </p:txBody>
      </p:sp>
      <p:sp>
        <p:nvSpPr>
          <p:cNvPr id="5" name="Text Placeholder 4"/>
          <p:cNvSpPr>
            <a:spLocks noGrp="1"/>
          </p:cNvSpPr>
          <p:nvPr>
            <p:ph type="body" sz="quarter" idx="12"/>
          </p:nvPr>
        </p:nvSpPr>
        <p:spPr>
          <a:xfrm>
            <a:off x="274701" y="3986936"/>
            <a:ext cx="7315137" cy="2482126"/>
          </a:xfrm>
        </p:spPr>
        <p:txBody>
          <a:bodyPr/>
          <a:lstStyle/>
          <a:p>
            <a:r>
              <a:rPr lang="en-US" sz="2400" i="1" dirty="0"/>
              <a:t>Debraj GuhaThakurta</a:t>
            </a:r>
          </a:p>
          <a:p>
            <a:r>
              <a:rPr lang="en-US" sz="2400" i="1" dirty="0"/>
              <a:t>Bob Horton</a:t>
            </a:r>
          </a:p>
          <a:p>
            <a:r>
              <a:rPr lang="en-US" sz="2400" i="1" dirty="0"/>
              <a:t>Ali Zaidi</a:t>
            </a:r>
          </a:p>
          <a:p>
            <a:r>
              <a:rPr lang="en-US" sz="2400" i="1" dirty="0"/>
              <a:t>John-Mark Agosta</a:t>
            </a:r>
          </a:p>
          <a:p>
            <a:r>
              <a:rPr lang="en-US" sz="2400" i="1" dirty="0"/>
              <a:t>Tomas Singliar</a:t>
            </a:r>
          </a:p>
          <a:p>
            <a:r>
              <a:rPr lang="en-US" sz="2400" i="1" dirty="0"/>
              <a:t>Mario Inchiosa</a:t>
            </a:r>
          </a:p>
          <a:p>
            <a:endParaRPr lang="en-US" sz="2400" i="1" dirty="0"/>
          </a:p>
        </p:txBody>
      </p:sp>
    </p:spTree>
    <p:extLst>
      <p:ext uri="{BB962C8B-B14F-4D97-AF65-F5344CB8AC3E}">
        <p14:creationId xmlns:p14="http://schemas.microsoft.com/office/powerpoint/2010/main" val="3788647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6E7622-8284-4CC0-AE77-69C91B1642F9}"/>
              </a:ext>
            </a:extLst>
          </p:cNvPr>
          <p:cNvSpPr>
            <a:spLocks noGrp="1"/>
          </p:cNvSpPr>
          <p:nvPr>
            <p:ph type="title"/>
          </p:nvPr>
        </p:nvSpPr>
        <p:spPr>
          <a:xfrm>
            <a:off x="274638" y="2125662"/>
            <a:ext cx="11887200" cy="1181862"/>
          </a:xfrm>
        </p:spPr>
        <p:txBody>
          <a:bodyPr/>
          <a:lstStyle/>
          <a:p>
            <a:r>
              <a:rPr lang="en-US" dirty="0"/>
              <a:t>Word embeddings</a:t>
            </a:r>
          </a:p>
        </p:txBody>
      </p:sp>
    </p:spTree>
    <p:extLst>
      <p:ext uri="{BB962C8B-B14F-4D97-AF65-F5344CB8AC3E}">
        <p14:creationId xmlns:p14="http://schemas.microsoft.com/office/powerpoint/2010/main" val="1318473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Unreasonable Effectiveness of Data and Deep Architectures</a:t>
            </a:r>
          </a:p>
        </p:txBody>
      </p:sp>
      <p:cxnSp>
        <p:nvCxnSpPr>
          <p:cNvPr id="5" name="Straight Arrow Connector 4"/>
          <p:cNvCxnSpPr/>
          <p:nvPr/>
        </p:nvCxnSpPr>
        <p:spPr>
          <a:xfrm flipV="1">
            <a:off x="2021522" y="1788917"/>
            <a:ext cx="0" cy="4274432"/>
          </a:xfrm>
          <a:prstGeom prst="straightConnector1">
            <a:avLst/>
          </a:prstGeom>
          <a:ln w="25400">
            <a:solidFill>
              <a:schemeClr val="tx1">
                <a:lumMod val="95000"/>
              </a:schemeClr>
            </a:solidFill>
            <a:miter lim="800000"/>
            <a:tailEnd type="triangle" w="med" len="lg"/>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a:off x="2021522" y="6063349"/>
            <a:ext cx="7616261" cy="0"/>
          </a:xfrm>
          <a:prstGeom prst="straightConnector1">
            <a:avLst/>
          </a:prstGeom>
          <a:ln w="25400">
            <a:solidFill>
              <a:schemeClr val="tx1">
                <a:lumMod val="95000"/>
              </a:schemeClr>
            </a:solidFill>
            <a:miter lim="800000"/>
            <a:tailEnd type="triangle" w="med" len="lg"/>
          </a:ln>
        </p:spPr>
        <p:style>
          <a:lnRef idx="1">
            <a:schemeClr val="accent1"/>
          </a:lnRef>
          <a:fillRef idx="0">
            <a:schemeClr val="accent1"/>
          </a:fillRef>
          <a:effectRef idx="0">
            <a:schemeClr val="accent1"/>
          </a:effectRef>
          <a:fontRef idx="minor">
            <a:schemeClr val="tx1"/>
          </a:fontRef>
        </p:style>
      </p:cxnSp>
      <p:sp>
        <p:nvSpPr>
          <p:cNvPr id="18" name="Freeform 17"/>
          <p:cNvSpPr/>
          <p:nvPr/>
        </p:nvSpPr>
        <p:spPr>
          <a:xfrm>
            <a:off x="2031777" y="3214510"/>
            <a:ext cx="7372855" cy="2822934"/>
          </a:xfrm>
          <a:custGeom>
            <a:avLst/>
            <a:gdLst>
              <a:gd name="connsiteX0" fmla="*/ 0 w 6722533"/>
              <a:gd name="connsiteY0" fmla="*/ 2760133 h 2760133"/>
              <a:gd name="connsiteX1" fmla="*/ 321733 w 6722533"/>
              <a:gd name="connsiteY1" fmla="*/ 1422400 h 2760133"/>
              <a:gd name="connsiteX2" fmla="*/ 1016000 w 6722533"/>
              <a:gd name="connsiteY2" fmla="*/ 541866 h 2760133"/>
              <a:gd name="connsiteX3" fmla="*/ 2692400 w 6722533"/>
              <a:gd name="connsiteY3" fmla="*/ 169333 h 2760133"/>
              <a:gd name="connsiteX4" fmla="*/ 4521200 w 6722533"/>
              <a:gd name="connsiteY4" fmla="*/ 33866 h 2760133"/>
              <a:gd name="connsiteX5" fmla="*/ 5689600 w 6722533"/>
              <a:gd name="connsiteY5" fmla="*/ 16933 h 2760133"/>
              <a:gd name="connsiteX6" fmla="*/ 6417733 w 6722533"/>
              <a:gd name="connsiteY6" fmla="*/ 0 h 2760133"/>
              <a:gd name="connsiteX7" fmla="*/ 6722533 w 6722533"/>
              <a:gd name="connsiteY7" fmla="*/ 16933 h 2760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22533" h="2760133">
                <a:moveTo>
                  <a:pt x="0" y="2760133"/>
                </a:moveTo>
                <a:cubicBezTo>
                  <a:pt x="76200" y="2276122"/>
                  <a:pt x="152400" y="1792111"/>
                  <a:pt x="321733" y="1422400"/>
                </a:cubicBezTo>
                <a:cubicBezTo>
                  <a:pt x="491066" y="1052689"/>
                  <a:pt x="620889" y="750710"/>
                  <a:pt x="1016000" y="541866"/>
                </a:cubicBezTo>
                <a:cubicBezTo>
                  <a:pt x="1411111" y="333022"/>
                  <a:pt x="2108200" y="254000"/>
                  <a:pt x="2692400" y="169333"/>
                </a:cubicBezTo>
                <a:cubicBezTo>
                  <a:pt x="3276600" y="84666"/>
                  <a:pt x="4021667" y="59266"/>
                  <a:pt x="4521200" y="33866"/>
                </a:cubicBezTo>
                <a:cubicBezTo>
                  <a:pt x="5020733" y="8466"/>
                  <a:pt x="5689600" y="16933"/>
                  <a:pt x="5689600" y="16933"/>
                </a:cubicBezTo>
                <a:lnTo>
                  <a:pt x="6417733" y="0"/>
                </a:lnTo>
                <a:cubicBezTo>
                  <a:pt x="6589888" y="0"/>
                  <a:pt x="6722533" y="16933"/>
                  <a:pt x="6722533" y="16933"/>
                </a:cubicBezTo>
              </a:path>
            </a:pathLst>
          </a:custGeom>
          <a:noFill/>
          <a:ln w="63500">
            <a:solidFill>
              <a:schemeClr val="accent1">
                <a:lumMod val="40000"/>
                <a:lumOff val="6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20" name="Freeform 19"/>
          <p:cNvSpPr/>
          <p:nvPr/>
        </p:nvSpPr>
        <p:spPr>
          <a:xfrm>
            <a:off x="2049047" y="2099786"/>
            <a:ext cx="7355584" cy="3903117"/>
          </a:xfrm>
          <a:custGeom>
            <a:avLst/>
            <a:gdLst>
              <a:gd name="connsiteX0" fmla="*/ 0 w 7044267"/>
              <a:gd name="connsiteY0" fmla="*/ 3742266 h 3742266"/>
              <a:gd name="connsiteX1" fmla="*/ 626533 w 7044267"/>
              <a:gd name="connsiteY1" fmla="*/ 2387600 h 3742266"/>
              <a:gd name="connsiteX2" fmla="*/ 1591733 w 7044267"/>
              <a:gd name="connsiteY2" fmla="*/ 1439333 h 3742266"/>
              <a:gd name="connsiteX3" fmla="*/ 2810933 w 7044267"/>
              <a:gd name="connsiteY3" fmla="*/ 880533 h 3742266"/>
              <a:gd name="connsiteX4" fmla="*/ 4470400 w 7044267"/>
              <a:gd name="connsiteY4" fmla="*/ 474133 h 3742266"/>
              <a:gd name="connsiteX5" fmla="*/ 5554133 w 7044267"/>
              <a:gd name="connsiteY5" fmla="*/ 237066 h 3742266"/>
              <a:gd name="connsiteX6" fmla="*/ 6553200 w 7044267"/>
              <a:gd name="connsiteY6" fmla="*/ 67733 h 3742266"/>
              <a:gd name="connsiteX7" fmla="*/ 7044267 w 7044267"/>
              <a:gd name="connsiteY7" fmla="*/ 0 h 3742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044267" h="3742266">
                <a:moveTo>
                  <a:pt x="0" y="3742266"/>
                </a:moveTo>
                <a:cubicBezTo>
                  <a:pt x="180622" y="3256844"/>
                  <a:pt x="361244" y="2771422"/>
                  <a:pt x="626533" y="2387600"/>
                </a:cubicBezTo>
                <a:cubicBezTo>
                  <a:pt x="891822" y="2003778"/>
                  <a:pt x="1227666" y="1690511"/>
                  <a:pt x="1591733" y="1439333"/>
                </a:cubicBezTo>
                <a:cubicBezTo>
                  <a:pt x="1955800" y="1188155"/>
                  <a:pt x="2331155" y="1041400"/>
                  <a:pt x="2810933" y="880533"/>
                </a:cubicBezTo>
                <a:cubicBezTo>
                  <a:pt x="3290711" y="719666"/>
                  <a:pt x="4013200" y="581378"/>
                  <a:pt x="4470400" y="474133"/>
                </a:cubicBezTo>
                <a:cubicBezTo>
                  <a:pt x="4927600" y="366888"/>
                  <a:pt x="5207000" y="304799"/>
                  <a:pt x="5554133" y="237066"/>
                </a:cubicBezTo>
                <a:cubicBezTo>
                  <a:pt x="5901266" y="169333"/>
                  <a:pt x="6304844" y="107244"/>
                  <a:pt x="6553200" y="67733"/>
                </a:cubicBezTo>
                <a:cubicBezTo>
                  <a:pt x="6801556" y="28222"/>
                  <a:pt x="7044267" y="0"/>
                  <a:pt x="7044267" y="0"/>
                </a:cubicBezTo>
              </a:path>
            </a:pathLst>
          </a:custGeom>
          <a:noFill/>
          <a:ln w="73025">
            <a:solidFill>
              <a:schemeClr val="accent2">
                <a:lumMod val="7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23" name="TextBox 22"/>
          <p:cNvSpPr txBox="1"/>
          <p:nvPr/>
        </p:nvSpPr>
        <p:spPr>
          <a:xfrm>
            <a:off x="95868" y="1632055"/>
            <a:ext cx="2020641" cy="439988"/>
          </a:xfrm>
          <a:prstGeom prst="rect">
            <a:avLst/>
          </a:prstGeom>
          <a:noFill/>
        </p:spPr>
        <p:txBody>
          <a:bodyPr wrap="square" rtlCol="0">
            <a:spAutoFit/>
          </a:bodyPr>
          <a:lstStyle/>
          <a:p>
            <a:pPr>
              <a:lnSpc>
                <a:spcPct val="90000"/>
              </a:lnSpc>
            </a:pPr>
            <a:r>
              <a:rPr lang="en-US" sz="2448"/>
              <a:t>performance</a:t>
            </a:r>
            <a:endParaRPr lang="en-US" sz="2448" dirty="0"/>
          </a:p>
        </p:txBody>
      </p:sp>
      <p:sp>
        <p:nvSpPr>
          <p:cNvPr id="24" name="TextBox 23"/>
          <p:cNvSpPr txBox="1"/>
          <p:nvPr/>
        </p:nvSpPr>
        <p:spPr>
          <a:xfrm>
            <a:off x="8627462" y="6123797"/>
            <a:ext cx="2020641" cy="442604"/>
          </a:xfrm>
          <a:prstGeom prst="rect">
            <a:avLst/>
          </a:prstGeom>
          <a:noFill/>
        </p:spPr>
        <p:txBody>
          <a:bodyPr wrap="square" rtlCol="0">
            <a:spAutoFit/>
          </a:bodyPr>
          <a:lstStyle/>
          <a:p>
            <a:pPr>
              <a:lnSpc>
                <a:spcPct val="90000"/>
              </a:lnSpc>
            </a:pPr>
            <a:r>
              <a:rPr lang="en-US" sz="2448" dirty="0"/>
              <a:t>training data</a:t>
            </a:r>
          </a:p>
        </p:txBody>
      </p:sp>
      <p:sp>
        <p:nvSpPr>
          <p:cNvPr id="25" name="TextBox 24"/>
          <p:cNvSpPr txBox="1"/>
          <p:nvPr/>
        </p:nvSpPr>
        <p:spPr>
          <a:xfrm>
            <a:off x="7617142" y="1666598"/>
            <a:ext cx="2486942" cy="439988"/>
          </a:xfrm>
          <a:prstGeom prst="rect">
            <a:avLst/>
          </a:prstGeom>
          <a:noFill/>
        </p:spPr>
        <p:txBody>
          <a:bodyPr wrap="square" rtlCol="0">
            <a:spAutoFit/>
          </a:bodyPr>
          <a:lstStyle/>
          <a:p>
            <a:pPr>
              <a:lnSpc>
                <a:spcPct val="90000"/>
              </a:lnSpc>
            </a:pPr>
            <a:r>
              <a:rPr lang="en-US" sz="2448" dirty="0"/>
              <a:t>neural networks</a:t>
            </a:r>
          </a:p>
        </p:txBody>
      </p:sp>
      <p:sp>
        <p:nvSpPr>
          <p:cNvPr id="26" name="TextBox 25"/>
          <p:cNvSpPr txBox="1"/>
          <p:nvPr/>
        </p:nvSpPr>
        <p:spPr>
          <a:xfrm>
            <a:off x="7728050" y="2711460"/>
            <a:ext cx="2686902" cy="442604"/>
          </a:xfrm>
          <a:prstGeom prst="rect">
            <a:avLst/>
          </a:prstGeom>
          <a:noFill/>
        </p:spPr>
        <p:txBody>
          <a:bodyPr wrap="square" rtlCol="0">
            <a:spAutoFit/>
          </a:bodyPr>
          <a:lstStyle/>
          <a:p>
            <a:pPr>
              <a:lnSpc>
                <a:spcPct val="90000"/>
              </a:lnSpc>
            </a:pPr>
            <a:r>
              <a:rPr lang="en-US" sz="2448" dirty="0"/>
              <a:t>traditional learners</a:t>
            </a:r>
          </a:p>
        </p:txBody>
      </p:sp>
      <p:sp>
        <p:nvSpPr>
          <p:cNvPr id="30" name="TextBox 29"/>
          <p:cNvSpPr txBox="1"/>
          <p:nvPr/>
        </p:nvSpPr>
        <p:spPr>
          <a:xfrm>
            <a:off x="95868" y="6566401"/>
            <a:ext cx="11329404" cy="382308"/>
          </a:xfrm>
          <a:prstGeom prst="rect">
            <a:avLst/>
          </a:prstGeom>
          <a:noFill/>
        </p:spPr>
        <p:txBody>
          <a:bodyPr wrap="square" rtlCol="0">
            <a:spAutoFit/>
          </a:bodyPr>
          <a:lstStyle/>
          <a:p>
            <a:r>
              <a:rPr lang="en-US" sz="1836" b="1" dirty="0">
                <a:hlinkClick r:id="rId3"/>
              </a:rPr>
              <a:t>Revisiting Unreasonable Effectiveness of Data in Deep Learning Era, Google</a:t>
            </a:r>
            <a:endParaRPr lang="en-US" sz="1836" b="1" dirty="0"/>
          </a:p>
        </p:txBody>
      </p:sp>
    </p:spTree>
    <p:extLst>
      <p:ext uri="{BB962C8B-B14F-4D97-AF65-F5344CB8AC3E}">
        <p14:creationId xmlns:p14="http://schemas.microsoft.com/office/powerpoint/2010/main" val="4233454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500"/>
                                        <p:tgtEl>
                                          <p:spTgt spid="1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fade">
                                      <p:cBhvr>
                                        <p:cTn id="22" dur="500"/>
                                        <p:tgtEl>
                                          <p:spTgt spid="2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fade">
                                      <p:cBhvr>
                                        <p:cTn id="27" dur="3000"/>
                                        <p:tgtEl>
                                          <p:spTgt spid="20"/>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5"/>
                                        </p:tgtEl>
                                        <p:attrNameLst>
                                          <p:attrName>style.visibility</p:attrName>
                                        </p:attrNameLst>
                                      </p:cBhvr>
                                      <p:to>
                                        <p:strVal val="visible"/>
                                      </p:to>
                                    </p:set>
                                    <p:animEffect transition="in" filter="fade">
                                      <p:cBhvr>
                                        <p:cTn id="30" dur="3000"/>
                                        <p:tgtEl>
                                          <p:spTgt spid="25"/>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8" grpId="0" animBg="1"/>
      <p:bldP spid="20" grpId="0" animBg="1"/>
      <p:bldP spid="23" grpId="0"/>
      <p:bldP spid="24" grpId="0"/>
      <p:bldP spid="25" grpId="0"/>
      <p:bldP spid="26" grpId="0"/>
      <p:bldP spid="30" grpId="0"/>
    </p:bld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03237" y="89979"/>
            <a:ext cx="10456093" cy="1316630"/>
          </a:xfrm>
        </p:spPr>
        <p:txBody>
          <a:bodyPr/>
          <a:lstStyle/>
          <a:p>
            <a:r>
              <a:rPr lang="en-US" dirty="0"/>
              <a:t>Model Complexity and Data Scarcity</a:t>
            </a:r>
          </a:p>
        </p:txBody>
      </p:sp>
      <p:sp>
        <p:nvSpPr>
          <p:cNvPr id="30" name="TextBox 29"/>
          <p:cNvSpPr txBox="1"/>
          <p:nvPr/>
        </p:nvSpPr>
        <p:spPr>
          <a:xfrm>
            <a:off x="95868" y="6566401"/>
            <a:ext cx="11329404" cy="382308"/>
          </a:xfrm>
          <a:prstGeom prst="rect">
            <a:avLst/>
          </a:prstGeom>
          <a:noFill/>
        </p:spPr>
        <p:txBody>
          <a:bodyPr wrap="square" rtlCol="0">
            <a:spAutoFit/>
          </a:bodyPr>
          <a:lstStyle/>
          <a:p>
            <a:r>
              <a:rPr lang="en-US" sz="1836" b="1" dirty="0"/>
              <a:t>Andrew Ng, CS 229</a:t>
            </a:r>
          </a:p>
        </p:txBody>
      </p:sp>
      <p:cxnSp>
        <p:nvCxnSpPr>
          <p:cNvPr id="4" name="Straight Connector 3">
            <a:extLst>
              <a:ext uri="{FF2B5EF4-FFF2-40B4-BE49-F238E27FC236}">
                <a16:creationId xmlns:a16="http://schemas.microsoft.com/office/drawing/2014/main" id="{DE8377D3-A5D4-7349-8563-A14B94525F36}"/>
              </a:ext>
            </a:extLst>
          </p:cNvPr>
          <p:cNvCxnSpPr/>
          <p:nvPr/>
        </p:nvCxnSpPr>
        <p:spPr>
          <a:xfrm>
            <a:off x="3856037" y="1973262"/>
            <a:ext cx="0" cy="342900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C4D5573-6E67-B544-B75C-5879177F0F72}"/>
              </a:ext>
            </a:extLst>
          </p:cNvPr>
          <p:cNvSpPr txBox="1"/>
          <p:nvPr/>
        </p:nvSpPr>
        <p:spPr>
          <a:xfrm>
            <a:off x="503237" y="2011362"/>
            <a:ext cx="2743200" cy="3696397"/>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In the </a:t>
            </a:r>
            <a:r>
              <a:rPr lang="en-US" sz="2400" b="1" dirty="0">
                <a:solidFill>
                  <a:srgbClr val="FF0000"/>
                </a:solidFill>
              </a:rPr>
              <a:t>low data regime</a:t>
            </a:r>
            <a:r>
              <a:rPr lang="en-US" sz="2400" dirty="0">
                <a:gradFill>
                  <a:gsLst>
                    <a:gs pos="2917">
                      <a:schemeClr val="tx1"/>
                    </a:gs>
                    <a:gs pos="30000">
                      <a:schemeClr val="tx1"/>
                    </a:gs>
                  </a:gsLst>
                  <a:lin ang="5400000" scaled="0"/>
                </a:gradFill>
              </a:rPr>
              <a:t>, traditional (simple) bag-of-words models may outperform neural network models</a:t>
            </a:r>
          </a:p>
          <a:p>
            <a:pPr marL="342900" indent="-342900">
              <a:lnSpc>
                <a:spcPct val="90000"/>
              </a:lnSpc>
              <a:spcAft>
                <a:spcPts val="600"/>
              </a:spcAft>
              <a:buFont typeface="Arial" panose="020B0604020202020204" pitchFamily="34" charset="0"/>
              <a:buChar char="•"/>
            </a:pPr>
            <a:r>
              <a:rPr lang="en-US" sz="2400" dirty="0">
                <a:solidFill>
                  <a:srgbClr val="FF0000"/>
                </a:solidFill>
              </a:rPr>
              <a:t>Higher bias</a:t>
            </a:r>
            <a:r>
              <a:rPr lang="en-US" sz="2400" dirty="0">
                <a:gradFill>
                  <a:gsLst>
                    <a:gs pos="2917">
                      <a:schemeClr val="tx1"/>
                    </a:gs>
                    <a:gs pos="30000">
                      <a:schemeClr val="tx1"/>
                    </a:gs>
                  </a:gsLst>
                  <a:lin ang="5400000" scaled="0"/>
                </a:gradFill>
              </a:rPr>
              <a:t>, </a:t>
            </a:r>
            <a:r>
              <a:rPr lang="en-US" sz="2400" dirty="0">
                <a:solidFill>
                  <a:srgbClr val="0070C0"/>
                </a:solidFill>
              </a:rPr>
              <a:t>lower variance</a:t>
            </a:r>
          </a:p>
        </p:txBody>
      </p:sp>
      <p:pic>
        <p:nvPicPr>
          <p:cNvPr id="10" name="Picture 9">
            <a:extLst>
              <a:ext uri="{FF2B5EF4-FFF2-40B4-BE49-F238E27FC236}">
                <a16:creationId xmlns:a16="http://schemas.microsoft.com/office/drawing/2014/main" id="{03C62F18-DD75-8747-8D14-24123117A6BF}"/>
              </a:ext>
            </a:extLst>
          </p:cNvPr>
          <p:cNvPicPr>
            <a:picLocks noChangeAspect="1"/>
          </p:cNvPicPr>
          <p:nvPr/>
        </p:nvPicPr>
        <p:blipFill>
          <a:blip r:embed="rId3"/>
          <a:stretch>
            <a:fillRect/>
          </a:stretch>
        </p:blipFill>
        <p:spPr>
          <a:xfrm>
            <a:off x="4008437" y="1872011"/>
            <a:ext cx="7849174" cy="3835748"/>
          </a:xfrm>
          <a:prstGeom prst="rect">
            <a:avLst/>
          </a:prstGeom>
        </p:spPr>
      </p:pic>
    </p:spTree>
    <p:extLst>
      <p:ext uri="{BB962C8B-B14F-4D97-AF65-F5344CB8AC3E}">
        <p14:creationId xmlns:p14="http://schemas.microsoft.com/office/powerpoint/2010/main" val="6949063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0" grpId="0"/>
      <p:bldP spid="6" grpId="0"/>
    </p:bld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03237" y="89979"/>
            <a:ext cx="10456093" cy="1316630"/>
          </a:xfrm>
        </p:spPr>
        <p:txBody>
          <a:bodyPr/>
          <a:lstStyle/>
          <a:p>
            <a:r>
              <a:rPr lang="en-US" dirty="0"/>
              <a:t>Model Complexity and Data Scarcity</a:t>
            </a:r>
          </a:p>
        </p:txBody>
      </p:sp>
      <p:sp>
        <p:nvSpPr>
          <p:cNvPr id="30" name="TextBox 29"/>
          <p:cNvSpPr txBox="1"/>
          <p:nvPr/>
        </p:nvSpPr>
        <p:spPr>
          <a:xfrm>
            <a:off x="95868" y="6566401"/>
            <a:ext cx="11329404" cy="382308"/>
          </a:xfrm>
          <a:prstGeom prst="rect">
            <a:avLst/>
          </a:prstGeom>
          <a:noFill/>
        </p:spPr>
        <p:txBody>
          <a:bodyPr wrap="square" rtlCol="0">
            <a:spAutoFit/>
          </a:bodyPr>
          <a:lstStyle/>
          <a:p>
            <a:r>
              <a:rPr lang="en-US" sz="1836" b="1" dirty="0"/>
              <a:t>Andrew Ng, CS 229</a:t>
            </a:r>
          </a:p>
        </p:txBody>
      </p:sp>
      <p:cxnSp>
        <p:nvCxnSpPr>
          <p:cNvPr id="4" name="Straight Connector 3">
            <a:extLst>
              <a:ext uri="{FF2B5EF4-FFF2-40B4-BE49-F238E27FC236}">
                <a16:creationId xmlns:a16="http://schemas.microsoft.com/office/drawing/2014/main" id="{DE8377D3-A5D4-7349-8563-A14B94525F36}"/>
              </a:ext>
            </a:extLst>
          </p:cNvPr>
          <p:cNvCxnSpPr/>
          <p:nvPr/>
        </p:nvCxnSpPr>
        <p:spPr>
          <a:xfrm>
            <a:off x="3856037" y="1973262"/>
            <a:ext cx="0" cy="342900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C4D5573-6E67-B544-B75C-5879177F0F72}"/>
              </a:ext>
            </a:extLst>
          </p:cNvPr>
          <p:cNvSpPr txBox="1"/>
          <p:nvPr/>
        </p:nvSpPr>
        <p:spPr>
          <a:xfrm>
            <a:off x="503237" y="2011362"/>
            <a:ext cx="2743200" cy="3363998"/>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With </a:t>
            </a:r>
            <a:r>
              <a:rPr lang="en-US" sz="2400" b="1" dirty="0">
                <a:solidFill>
                  <a:srgbClr val="0070C0"/>
                </a:solidFill>
              </a:rPr>
              <a:t>high capacity models</a:t>
            </a:r>
            <a:r>
              <a:rPr lang="en-US" sz="2400" dirty="0">
                <a:gradFill>
                  <a:gsLst>
                    <a:gs pos="2917">
                      <a:schemeClr val="tx1"/>
                    </a:gs>
                    <a:gs pos="30000">
                      <a:schemeClr val="tx1"/>
                    </a:gs>
                  </a:gsLst>
                  <a:lin ang="5400000" scaled="0"/>
                </a:gradFill>
              </a:rPr>
              <a:t>, you need more data to tune the model appropriately</a:t>
            </a:r>
          </a:p>
          <a:p>
            <a:pPr marL="342900" indent="-342900">
              <a:lnSpc>
                <a:spcPct val="90000"/>
              </a:lnSpc>
              <a:spcAft>
                <a:spcPts val="600"/>
              </a:spcAft>
              <a:buFont typeface="Arial" panose="020B0604020202020204" pitchFamily="34" charset="0"/>
              <a:buChar char="•"/>
            </a:pPr>
            <a:r>
              <a:rPr lang="en-US" sz="2400" dirty="0">
                <a:solidFill>
                  <a:srgbClr val="FF0000"/>
                </a:solidFill>
              </a:rPr>
              <a:t>Higher variance</a:t>
            </a:r>
            <a:r>
              <a:rPr lang="en-US" sz="2400" dirty="0">
                <a:gradFill>
                  <a:gsLst>
                    <a:gs pos="2917">
                      <a:schemeClr val="tx1"/>
                    </a:gs>
                    <a:gs pos="30000">
                      <a:schemeClr val="tx1"/>
                    </a:gs>
                  </a:gsLst>
                  <a:lin ang="5400000" scaled="0"/>
                </a:gradFill>
              </a:rPr>
              <a:t>, </a:t>
            </a:r>
            <a:r>
              <a:rPr lang="en-US" sz="2400" dirty="0">
                <a:solidFill>
                  <a:srgbClr val="0070C0"/>
                </a:solidFill>
              </a:rPr>
              <a:t>lower bias</a:t>
            </a:r>
          </a:p>
        </p:txBody>
      </p:sp>
      <p:pic>
        <p:nvPicPr>
          <p:cNvPr id="7" name="Picture 6">
            <a:extLst>
              <a:ext uri="{FF2B5EF4-FFF2-40B4-BE49-F238E27FC236}">
                <a16:creationId xmlns:a16="http://schemas.microsoft.com/office/drawing/2014/main" id="{F1BD0502-D265-604C-AC33-5F795C10DC72}"/>
              </a:ext>
            </a:extLst>
          </p:cNvPr>
          <p:cNvPicPr>
            <a:picLocks noChangeAspect="1"/>
          </p:cNvPicPr>
          <p:nvPr/>
        </p:nvPicPr>
        <p:blipFill>
          <a:blip r:embed="rId3"/>
          <a:stretch>
            <a:fillRect/>
          </a:stretch>
        </p:blipFill>
        <p:spPr>
          <a:xfrm>
            <a:off x="4235551" y="2088148"/>
            <a:ext cx="7191089" cy="3619611"/>
          </a:xfrm>
          <a:prstGeom prst="rect">
            <a:avLst/>
          </a:prstGeom>
        </p:spPr>
      </p:pic>
    </p:spTree>
    <p:extLst>
      <p:ext uri="{BB962C8B-B14F-4D97-AF65-F5344CB8AC3E}">
        <p14:creationId xmlns:p14="http://schemas.microsoft.com/office/powerpoint/2010/main" val="10865822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0" grpId="0"/>
      <p:bldP spid="6" grpId="0"/>
    </p:bldLst>
  </p:timing>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02AB35-EFB7-E345-AC6B-8ECAB8276540}"/>
              </a:ext>
            </a:extLst>
          </p:cNvPr>
          <p:cNvSpPr>
            <a:spLocks noGrp="1"/>
          </p:cNvSpPr>
          <p:nvPr>
            <p:ph type="title"/>
          </p:nvPr>
        </p:nvSpPr>
        <p:spPr>
          <a:xfrm>
            <a:off x="427037" y="280105"/>
            <a:ext cx="10456093" cy="1041083"/>
          </a:xfrm>
        </p:spPr>
        <p:txBody>
          <a:bodyPr/>
          <a:lstStyle/>
          <a:p>
            <a:r>
              <a:rPr lang="en-US" dirty="0"/>
              <a:t>Bias-Variance Tradeoff and Performance Diagnostics</a:t>
            </a:r>
          </a:p>
        </p:txBody>
      </p:sp>
      <p:sp>
        <p:nvSpPr>
          <p:cNvPr id="3" name="Content Placeholder 2">
            <a:extLst>
              <a:ext uri="{FF2B5EF4-FFF2-40B4-BE49-F238E27FC236}">
                <a16:creationId xmlns:a16="http://schemas.microsoft.com/office/drawing/2014/main" id="{DD8FAEAD-4DDE-EA47-A391-B710D289D5B8}"/>
              </a:ext>
            </a:extLst>
          </p:cNvPr>
          <p:cNvSpPr>
            <a:spLocks noGrp="1"/>
          </p:cNvSpPr>
          <p:nvPr>
            <p:ph idx="1"/>
          </p:nvPr>
        </p:nvSpPr>
        <p:spPr>
          <a:xfrm>
            <a:off x="274638" y="2201862"/>
            <a:ext cx="2743200" cy="4038600"/>
          </a:xfrm>
        </p:spPr>
        <p:txBody>
          <a:bodyPr/>
          <a:lstStyle/>
          <a:p>
            <a:r>
              <a:rPr lang="en-US" sz="2400" dirty="0">
                <a:latin typeface="+mn-lt"/>
              </a:rPr>
              <a:t>We have an intrinsic need to balance the </a:t>
            </a:r>
            <a:r>
              <a:rPr lang="en-US" sz="2400" dirty="0">
                <a:solidFill>
                  <a:srgbClr val="00B050"/>
                </a:solidFill>
                <a:latin typeface="+mn-lt"/>
              </a:rPr>
              <a:t>capacity of our models</a:t>
            </a:r>
            <a:r>
              <a:rPr lang="en-US" sz="2400" dirty="0">
                <a:latin typeface="+mn-lt"/>
              </a:rPr>
              <a:t> with the </a:t>
            </a:r>
            <a:r>
              <a:rPr lang="en-US" sz="2400" dirty="0">
                <a:solidFill>
                  <a:srgbClr val="00B050"/>
                </a:solidFill>
                <a:latin typeface="+mn-lt"/>
              </a:rPr>
              <a:t>amount of data </a:t>
            </a:r>
            <a:r>
              <a:rPr lang="en-US" sz="2400" dirty="0">
                <a:latin typeface="+mn-lt"/>
              </a:rPr>
              <a:t>we have</a:t>
            </a:r>
          </a:p>
          <a:p>
            <a:r>
              <a:rPr lang="en-US" sz="2400" dirty="0">
                <a:latin typeface="+mn-lt"/>
              </a:rPr>
              <a:t>What turns out to be especially important, is </a:t>
            </a:r>
            <a:r>
              <a:rPr lang="en-US" sz="2400" dirty="0">
                <a:solidFill>
                  <a:srgbClr val="00B050"/>
                </a:solidFill>
                <a:latin typeface="+mn-lt"/>
              </a:rPr>
              <a:t>the amount of labeled data that we can turn into features</a:t>
            </a:r>
          </a:p>
        </p:txBody>
      </p:sp>
      <p:cxnSp>
        <p:nvCxnSpPr>
          <p:cNvPr id="4" name="Straight Connector 3">
            <a:extLst>
              <a:ext uri="{FF2B5EF4-FFF2-40B4-BE49-F238E27FC236}">
                <a16:creationId xmlns:a16="http://schemas.microsoft.com/office/drawing/2014/main" id="{B618D9DA-A359-4847-9BC2-2528EFC6682D}"/>
              </a:ext>
            </a:extLst>
          </p:cNvPr>
          <p:cNvCxnSpPr>
            <a:cxnSpLocks/>
          </p:cNvCxnSpPr>
          <p:nvPr/>
        </p:nvCxnSpPr>
        <p:spPr>
          <a:xfrm>
            <a:off x="3246437" y="2201862"/>
            <a:ext cx="0" cy="457200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F94E67D0-1947-8B48-B5EE-E14EB8AFC0EB}"/>
              </a:ext>
            </a:extLst>
          </p:cNvPr>
          <p:cNvPicPr>
            <a:picLocks noChangeAspect="1"/>
          </p:cNvPicPr>
          <p:nvPr/>
        </p:nvPicPr>
        <p:blipFill>
          <a:blip r:embed="rId3"/>
          <a:stretch>
            <a:fillRect/>
          </a:stretch>
        </p:blipFill>
        <p:spPr>
          <a:xfrm>
            <a:off x="3448683" y="2201862"/>
            <a:ext cx="4366031" cy="2133600"/>
          </a:xfrm>
          <a:prstGeom prst="rect">
            <a:avLst/>
          </a:prstGeom>
        </p:spPr>
      </p:pic>
      <p:sp>
        <p:nvSpPr>
          <p:cNvPr id="6" name="Content Placeholder 2">
            <a:extLst>
              <a:ext uri="{FF2B5EF4-FFF2-40B4-BE49-F238E27FC236}">
                <a16:creationId xmlns:a16="http://schemas.microsoft.com/office/drawing/2014/main" id="{239463F3-BFEE-E44F-803A-5E6D524EBBDB}"/>
              </a:ext>
            </a:extLst>
          </p:cNvPr>
          <p:cNvSpPr txBox="1">
            <a:spLocks/>
          </p:cNvSpPr>
          <p:nvPr/>
        </p:nvSpPr>
        <p:spPr>
          <a:xfrm>
            <a:off x="3220083" y="4564062"/>
            <a:ext cx="4826954" cy="1144929"/>
          </a:xfrm>
          <a:prstGeom prst="rect">
            <a:avLst/>
          </a:prstGeom>
        </p:spPr>
        <p:txBody>
          <a:bodyPr vert="horz" wrap="square" lIns="146304" tIns="91440" rIns="146304" bIns="91440" rtlCol="0">
            <a:sp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559558"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792707"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5856"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259005"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1492154" indent="-233186" algn="l" defTabSz="932742" rtl="0" eaLnBrk="1" latinLnBrk="0" hangingPunct="1">
              <a:spcBef>
                <a:spcPct val="20000"/>
              </a:spcBef>
              <a:buFont typeface="Arial" pitchFamily="34" charset="0"/>
              <a:buChar char="•"/>
              <a:defRPr sz="2000" kern="1200" baseline="0">
                <a:solidFill>
                  <a:schemeClr val="tx1"/>
                </a:solidFill>
                <a:latin typeface="+mn-lt"/>
                <a:ea typeface="+mn-ea"/>
                <a:cs typeface="+mn-cs"/>
              </a:defRPr>
            </a:lvl6pPr>
            <a:lvl7pPr marL="1725304" indent="-233186" algn="l" defTabSz="932742" rtl="0" eaLnBrk="1" latinLnBrk="0" hangingPunct="1">
              <a:spcBef>
                <a:spcPct val="20000"/>
              </a:spcBef>
              <a:buFont typeface="Arial" pitchFamily="34" charset="0"/>
              <a:buChar char="•"/>
              <a:defRPr sz="2000" kern="1200" baseline="0">
                <a:solidFill>
                  <a:schemeClr val="tx1"/>
                </a:solidFill>
                <a:latin typeface="+mn-lt"/>
                <a:ea typeface="+mn-ea"/>
                <a:cs typeface="+mn-cs"/>
              </a:defRPr>
            </a:lvl7pPr>
            <a:lvl8pPr marL="1958453" indent="-233186" algn="l" defTabSz="932742" rtl="0" eaLnBrk="1" latinLnBrk="0" hangingPunct="1">
              <a:spcBef>
                <a:spcPct val="20000"/>
              </a:spcBef>
              <a:buFont typeface="Arial" pitchFamily="34" charset="0"/>
              <a:buChar char="•"/>
              <a:defRPr sz="2000" kern="1200" baseline="0">
                <a:solidFill>
                  <a:schemeClr val="tx1"/>
                </a:solidFill>
                <a:latin typeface="+mn-lt"/>
                <a:ea typeface="+mn-ea"/>
                <a:cs typeface="+mn-cs"/>
              </a:defRPr>
            </a:lvl8pPr>
            <a:lvl9pPr marL="2191602" indent="-233186" algn="l" defTabSz="932742" rtl="0" eaLnBrk="1" latinLnBrk="0" hangingPunct="1">
              <a:spcBef>
                <a:spcPct val="20000"/>
              </a:spcBef>
              <a:buFont typeface="Arial" pitchFamily="34" charset="0"/>
              <a:buChar char="•"/>
              <a:defRPr sz="2000" kern="1200" baseline="0">
                <a:solidFill>
                  <a:schemeClr val="tx1"/>
                </a:solidFill>
                <a:latin typeface="+mn-lt"/>
                <a:ea typeface="+mn-ea"/>
                <a:cs typeface="+mn-cs"/>
              </a:defRPr>
            </a:lvl9pPr>
          </a:lstStyle>
          <a:p>
            <a:r>
              <a:rPr lang="en-US" sz="2400" dirty="0">
                <a:solidFill>
                  <a:srgbClr val="0070C0"/>
                </a:solidFill>
                <a:latin typeface="+mn-lt"/>
              </a:rPr>
              <a:t>Use better features </a:t>
            </a:r>
            <a:r>
              <a:rPr lang="en-US" sz="1600" dirty="0">
                <a:solidFill>
                  <a:srgbClr val="0070C0"/>
                </a:solidFill>
                <a:latin typeface="+mn-lt"/>
              </a:rPr>
              <a:t>(differentiable programming to automatically learn good features)</a:t>
            </a:r>
          </a:p>
          <a:p>
            <a:r>
              <a:rPr lang="en-US" sz="2400" dirty="0">
                <a:solidFill>
                  <a:srgbClr val="0070C0"/>
                </a:solidFill>
                <a:latin typeface="+mn-lt"/>
              </a:rPr>
              <a:t>Use a higher capacity model</a:t>
            </a:r>
          </a:p>
        </p:txBody>
      </p:sp>
      <p:cxnSp>
        <p:nvCxnSpPr>
          <p:cNvPr id="7" name="Straight Connector 6">
            <a:extLst>
              <a:ext uri="{FF2B5EF4-FFF2-40B4-BE49-F238E27FC236}">
                <a16:creationId xmlns:a16="http://schemas.microsoft.com/office/drawing/2014/main" id="{CB8EC7DB-05C1-0F49-A233-81E5485A0D01}"/>
              </a:ext>
            </a:extLst>
          </p:cNvPr>
          <p:cNvCxnSpPr>
            <a:cxnSpLocks/>
          </p:cNvCxnSpPr>
          <p:nvPr/>
        </p:nvCxnSpPr>
        <p:spPr>
          <a:xfrm>
            <a:off x="7814714" y="2049462"/>
            <a:ext cx="0" cy="457200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C4C1CB72-6756-7A4B-B18F-F57B7C6F5F96}"/>
              </a:ext>
            </a:extLst>
          </p:cNvPr>
          <p:cNvPicPr>
            <a:picLocks noChangeAspect="1"/>
          </p:cNvPicPr>
          <p:nvPr/>
        </p:nvPicPr>
        <p:blipFill>
          <a:blip r:embed="rId4"/>
          <a:stretch>
            <a:fillRect/>
          </a:stretch>
        </p:blipFill>
        <p:spPr>
          <a:xfrm>
            <a:off x="7953240" y="2201862"/>
            <a:ext cx="4391967" cy="2210682"/>
          </a:xfrm>
          <a:prstGeom prst="rect">
            <a:avLst/>
          </a:prstGeom>
        </p:spPr>
      </p:pic>
      <p:sp>
        <p:nvSpPr>
          <p:cNvPr id="10" name="Content Placeholder 2">
            <a:extLst>
              <a:ext uri="{FF2B5EF4-FFF2-40B4-BE49-F238E27FC236}">
                <a16:creationId xmlns:a16="http://schemas.microsoft.com/office/drawing/2014/main" id="{54370542-BEE4-774D-B409-6A6921BD1486}"/>
              </a:ext>
            </a:extLst>
          </p:cNvPr>
          <p:cNvSpPr txBox="1">
            <a:spLocks/>
          </p:cNvSpPr>
          <p:nvPr/>
        </p:nvSpPr>
        <p:spPr>
          <a:xfrm>
            <a:off x="7917698" y="4564062"/>
            <a:ext cx="4826954" cy="923330"/>
          </a:xfrm>
          <a:prstGeom prst="rect">
            <a:avLst/>
          </a:prstGeom>
        </p:spPr>
        <p:txBody>
          <a:bodyPr vert="horz" wrap="square" lIns="146304" tIns="91440" rIns="146304" bIns="91440" rtlCol="0">
            <a:sp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559558"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792707"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5856"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259005"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1492154" indent="-233186" algn="l" defTabSz="932742" rtl="0" eaLnBrk="1" latinLnBrk="0" hangingPunct="1">
              <a:spcBef>
                <a:spcPct val="20000"/>
              </a:spcBef>
              <a:buFont typeface="Arial" pitchFamily="34" charset="0"/>
              <a:buChar char="•"/>
              <a:defRPr sz="2000" kern="1200" baseline="0">
                <a:solidFill>
                  <a:schemeClr val="tx1"/>
                </a:solidFill>
                <a:latin typeface="+mn-lt"/>
                <a:ea typeface="+mn-ea"/>
                <a:cs typeface="+mn-cs"/>
              </a:defRPr>
            </a:lvl6pPr>
            <a:lvl7pPr marL="1725304" indent="-233186" algn="l" defTabSz="932742" rtl="0" eaLnBrk="1" latinLnBrk="0" hangingPunct="1">
              <a:spcBef>
                <a:spcPct val="20000"/>
              </a:spcBef>
              <a:buFont typeface="Arial" pitchFamily="34" charset="0"/>
              <a:buChar char="•"/>
              <a:defRPr sz="2000" kern="1200" baseline="0">
                <a:solidFill>
                  <a:schemeClr val="tx1"/>
                </a:solidFill>
                <a:latin typeface="+mn-lt"/>
                <a:ea typeface="+mn-ea"/>
                <a:cs typeface="+mn-cs"/>
              </a:defRPr>
            </a:lvl7pPr>
            <a:lvl8pPr marL="1958453" indent="-233186" algn="l" defTabSz="932742" rtl="0" eaLnBrk="1" latinLnBrk="0" hangingPunct="1">
              <a:spcBef>
                <a:spcPct val="20000"/>
              </a:spcBef>
              <a:buFont typeface="Arial" pitchFamily="34" charset="0"/>
              <a:buChar char="•"/>
              <a:defRPr sz="2000" kern="1200" baseline="0">
                <a:solidFill>
                  <a:schemeClr val="tx1"/>
                </a:solidFill>
                <a:latin typeface="+mn-lt"/>
                <a:ea typeface="+mn-ea"/>
                <a:cs typeface="+mn-cs"/>
              </a:defRPr>
            </a:lvl8pPr>
            <a:lvl9pPr marL="2191602" indent="-233186" algn="l" defTabSz="932742" rtl="0" eaLnBrk="1" latinLnBrk="0" hangingPunct="1">
              <a:spcBef>
                <a:spcPct val="20000"/>
              </a:spcBef>
              <a:buFont typeface="Arial" pitchFamily="34" charset="0"/>
              <a:buChar char="•"/>
              <a:defRPr sz="2000" kern="1200" baseline="0">
                <a:solidFill>
                  <a:schemeClr val="tx1"/>
                </a:solidFill>
                <a:latin typeface="+mn-lt"/>
                <a:ea typeface="+mn-ea"/>
                <a:cs typeface="+mn-cs"/>
              </a:defRPr>
            </a:lvl9pPr>
          </a:lstStyle>
          <a:p>
            <a:r>
              <a:rPr lang="en-US" sz="2400" dirty="0">
                <a:solidFill>
                  <a:srgbClr val="0070C0"/>
                </a:solidFill>
                <a:latin typeface="+mn-lt"/>
              </a:rPr>
              <a:t>Label more data</a:t>
            </a:r>
          </a:p>
          <a:p>
            <a:r>
              <a:rPr lang="en-US" sz="2400" dirty="0">
                <a:solidFill>
                  <a:srgbClr val="0070C0"/>
                </a:solidFill>
                <a:latin typeface="+mn-lt"/>
              </a:rPr>
              <a:t>Apply regularization / shrinkage</a:t>
            </a:r>
          </a:p>
        </p:txBody>
      </p:sp>
    </p:spTree>
    <p:extLst>
      <p:ext uri="{BB962C8B-B14F-4D97-AF65-F5344CB8AC3E}">
        <p14:creationId xmlns:p14="http://schemas.microsoft.com/office/powerpoint/2010/main" val="942896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6"/>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9"/>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6" grpId="0"/>
      <p:bldP spid="1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BF14A-D530-4733-B1E2-8229B55AEC1C}"/>
              </a:ext>
            </a:extLst>
          </p:cNvPr>
          <p:cNvSpPr>
            <a:spLocks noGrp="1"/>
          </p:cNvSpPr>
          <p:nvPr>
            <p:ph type="title"/>
          </p:nvPr>
        </p:nvSpPr>
        <p:spPr>
          <a:xfrm>
            <a:off x="274638" y="2125662"/>
            <a:ext cx="11887200" cy="2622256"/>
          </a:xfrm>
        </p:spPr>
        <p:txBody>
          <a:bodyPr/>
          <a:lstStyle/>
          <a:p>
            <a:r>
              <a:rPr lang="en-US" dirty="0" err="1">
                <a:solidFill>
                  <a:schemeClr val="accent1">
                    <a:lumMod val="75000"/>
                  </a:schemeClr>
                </a:solidFill>
              </a:rPr>
              <a:t>Featurizing</a:t>
            </a:r>
            <a:r>
              <a:rPr lang="en-US" dirty="0">
                <a:solidFill>
                  <a:schemeClr val="accent1">
                    <a:lumMod val="75000"/>
                  </a:schemeClr>
                </a:solidFill>
              </a:rPr>
              <a:t> Text</a:t>
            </a:r>
            <a:br>
              <a:rPr lang="en-US" dirty="0"/>
            </a:br>
            <a:br>
              <a:rPr lang="en-US" dirty="0"/>
            </a:br>
            <a:r>
              <a:rPr lang="en-US" sz="3200" dirty="0"/>
              <a:t>data, data everywhere</a:t>
            </a:r>
          </a:p>
        </p:txBody>
      </p:sp>
    </p:spTree>
    <p:extLst>
      <p:ext uri="{BB962C8B-B14F-4D97-AF65-F5344CB8AC3E}">
        <p14:creationId xmlns:p14="http://schemas.microsoft.com/office/powerpoint/2010/main" val="168900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One-hot representation (local)</a:t>
            </a:r>
            <a:endParaRPr lang="en-GB" dirty="0"/>
          </a:p>
        </p:txBody>
      </p:sp>
      <p:sp>
        <p:nvSpPr>
          <p:cNvPr id="3" name="Content Placeholder 2"/>
          <p:cNvSpPr>
            <a:spLocks noGrp="1"/>
          </p:cNvSpPr>
          <p:nvPr>
            <p:ph idx="1"/>
          </p:nvPr>
        </p:nvSpPr>
        <p:spPr>
          <a:xfrm>
            <a:off x="855768" y="1861968"/>
            <a:ext cx="10724938" cy="4437962"/>
          </a:xfrm>
        </p:spPr>
        <p:txBody>
          <a:bodyPr>
            <a:normAutofit/>
          </a:bodyPr>
          <a:lstStyle/>
          <a:p>
            <a:pPr marL="0" indent="0" algn="just">
              <a:lnSpc>
                <a:spcPct val="100000"/>
              </a:lnSpc>
              <a:spcBef>
                <a:spcPts val="0"/>
              </a:spcBef>
              <a:spcAft>
                <a:spcPts val="2448"/>
              </a:spcAft>
              <a:buNone/>
            </a:pPr>
            <a:r>
              <a:rPr lang="en-US" dirty="0"/>
              <a:t>		Dim = |V|			sim(banana, mango) = 0</a:t>
            </a:r>
          </a:p>
        </p:txBody>
      </p:sp>
      <p:sp>
        <p:nvSpPr>
          <p:cNvPr id="19" name="Rounded Rectangle 3"/>
          <p:cNvSpPr/>
          <p:nvPr/>
        </p:nvSpPr>
        <p:spPr>
          <a:xfrm>
            <a:off x="2671932" y="3155171"/>
            <a:ext cx="8011496" cy="635251"/>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defTabSz="932597">
              <a:defRPr/>
            </a:pPr>
            <a:endParaRPr lang="en-GB" sz="1836" kern="0">
              <a:solidFill>
                <a:sysClr val="windowText" lastClr="000000"/>
              </a:solidFill>
            </a:endParaRPr>
          </a:p>
        </p:txBody>
      </p:sp>
      <p:sp>
        <p:nvSpPr>
          <p:cNvPr id="21" name="Oval 20"/>
          <p:cNvSpPr/>
          <p:nvPr/>
        </p:nvSpPr>
        <p:spPr>
          <a:xfrm>
            <a:off x="2821538" y="3219616"/>
            <a:ext cx="506360" cy="506360"/>
          </a:xfrm>
          <a:prstGeom prst="ellipse">
            <a:avLst/>
          </a:prstGeom>
        </p:spPr>
        <p:style>
          <a:lnRef idx="2">
            <a:schemeClr val="accent3"/>
          </a:lnRef>
          <a:fillRef idx="1">
            <a:schemeClr val="lt1"/>
          </a:fillRef>
          <a:effectRef idx="0">
            <a:schemeClr val="accent3"/>
          </a:effectRef>
          <a:fontRef idx="minor">
            <a:schemeClr val="dk1"/>
          </a:fontRef>
        </p:style>
        <p:txBody>
          <a:bodyPr rtlCol="0" anchor="ctr"/>
          <a:lstStyle/>
          <a:p>
            <a:pPr algn="ctr" defTabSz="932597">
              <a:defRPr/>
            </a:pPr>
            <a:r>
              <a:rPr lang="en-US" sz="1836" kern="0" dirty="0">
                <a:solidFill>
                  <a:sysClr val="windowText" lastClr="000000"/>
                </a:solidFill>
                <a:latin typeface="Segoe UI Semibold" panose="020B0702040204020203" pitchFamily="34" charset="0"/>
                <a:cs typeface="Segoe UI Semibold" panose="020B0702040204020203" pitchFamily="34" charset="0"/>
              </a:rPr>
              <a:t>0</a:t>
            </a:r>
            <a:endParaRPr lang="en-GB" sz="1836" kern="0" dirty="0">
              <a:solidFill>
                <a:sysClr val="windowText" lastClr="000000"/>
              </a:solidFill>
              <a:latin typeface="Segoe UI Semibold" panose="020B0702040204020203" pitchFamily="34" charset="0"/>
              <a:cs typeface="Segoe UI Semibold" panose="020B0702040204020203" pitchFamily="34" charset="0"/>
            </a:endParaRPr>
          </a:p>
        </p:txBody>
      </p:sp>
      <p:sp>
        <p:nvSpPr>
          <p:cNvPr id="22" name="Oval 21"/>
          <p:cNvSpPr/>
          <p:nvPr/>
        </p:nvSpPr>
        <p:spPr>
          <a:xfrm>
            <a:off x="3477504" y="3219615"/>
            <a:ext cx="506360" cy="506360"/>
          </a:xfrm>
          <a:prstGeom prst="ellipse">
            <a:avLst/>
          </a:prstGeom>
        </p:spPr>
        <p:style>
          <a:lnRef idx="2">
            <a:schemeClr val="accent3"/>
          </a:lnRef>
          <a:fillRef idx="1">
            <a:schemeClr val="lt1"/>
          </a:fillRef>
          <a:effectRef idx="0">
            <a:schemeClr val="accent3"/>
          </a:effectRef>
          <a:fontRef idx="minor">
            <a:schemeClr val="dk1"/>
          </a:fontRef>
        </p:style>
        <p:txBody>
          <a:bodyPr rtlCol="0" anchor="ctr"/>
          <a:lstStyle/>
          <a:p>
            <a:pPr algn="ctr" defTabSz="932597">
              <a:defRPr/>
            </a:pPr>
            <a:r>
              <a:rPr lang="en-US" sz="1836" kern="0" dirty="0">
                <a:solidFill>
                  <a:sysClr val="windowText" lastClr="000000"/>
                </a:solidFill>
                <a:latin typeface="Segoe UI Semibold" panose="020B0702040204020203" pitchFamily="34" charset="0"/>
                <a:cs typeface="Segoe UI Semibold" panose="020B0702040204020203" pitchFamily="34" charset="0"/>
              </a:rPr>
              <a:t>0</a:t>
            </a:r>
            <a:endParaRPr lang="en-GB" sz="1836" kern="0" dirty="0">
              <a:solidFill>
                <a:sysClr val="windowText" lastClr="000000"/>
              </a:solidFill>
              <a:latin typeface="Segoe UI Semibold" panose="020B0702040204020203" pitchFamily="34" charset="0"/>
              <a:cs typeface="Segoe UI Semibold" panose="020B0702040204020203" pitchFamily="34" charset="0"/>
            </a:endParaRPr>
          </a:p>
        </p:txBody>
      </p:sp>
      <p:sp>
        <p:nvSpPr>
          <p:cNvPr id="23" name="Oval 22"/>
          <p:cNvSpPr/>
          <p:nvPr/>
        </p:nvSpPr>
        <p:spPr>
          <a:xfrm>
            <a:off x="4133470" y="3219614"/>
            <a:ext cx="506360" cy="506360"/>
          </a:xfrm>
          <a:prstGeom prst="ellipse">
            <a:avLst/>
          </a:prstGeom>
        </p:spPr>
        <p:style>
          <a:lnRef idx="2">
            <a:schemeClr val="accent3"/>
          </a:lnRef>
          <a:fillRef idx="1">
            <a:schemeClr val="lt1"/>
          </a:fillRef>
          <a:effectRef idx="0">
            <a:schemeClr val="accent3"/>
          </a:effectRef>
          <a:fontRef idx="minor">
            <a:schemeClr val="dk1"/>
          </a:fontRef>
        </p:style>
        <p:txBody>
          <a:bodyPr rtlCol="0" anchor="ctr"/>
          <a:lstStyle/>
          <a:p>
            <a:pPr algn="ctr" defTabSz="932597">
              <a:defRPr/>
            </a:pPr>
            <a:r>
              <a:rPr lang="en-US" sz="1836" kern="0" dirty="0">
                <a:solidFill>
                  <a:sysClr val="windowText" lastClr="000000"/>
                </a:solidFill>
                <a:latin typeface="Segoe UI Semibold" panose="020B0702040204020203" pitchFamily="34" charset="0"/>
                <a:cs typeface="Segoe UI Semibold" panose="020B0702040204020203" pitchFamily="34" charset="0"/>
              </a:rPr>
              <a:t>0</a:t>
            </a:r>
            <a:endParaRPr lang="en-GB" sz="1836" kern="0" dirty="0">
              <a:solidFill>
                <a:sysClr val="windowText" lastClr="000000"/>
              </a:solidFill>
              <a:latin typeface="Segoe UI Semibold" panose="020B0702040204020203" pitchFamily="34" charset="0"/>
              <a:cs typeface="Segoe UI Semibold" panose="020B0702040204020203" pitchFamily="34" charset="0"/>
            </a:endParaRPr>
          </a:p>
        </p:txBody>
      </p:sp>
      <p:sp>
        <p:nvSpPr>
          <p:cNvPr id="24" name="Oval 23"/>
          <p:cNvSpPr/>
          <p:nvPr/>
        </p:nvSpPr>
        <p:spPr>
          <a:xfrm>
            <a:off x="4789436" y="3219614"/>
            <a:ext cx="506360" cy="506360"/>
          </a:xfrm>
          <a:prstGeom prst="ellipse">
            <a:avLst/>
          </a:prstGeom>
        </p:spPr>
        <p:style>
          <a:lnRef idx="2">
            <a:schemeClr val="accent3"/>
          </a:lnRef>
          <a:fillRef idx="1">
            <a:schemeClr val="lt1"/>
          </a:fillRef>
          <a:effectRef idx="0">
            <a:schemeClr val="accent3"/>
          </a:effectRef>
          <a:fontRef idx="minor">
            <a:schemeClr val="dk1"/>
          </a:fontRef>
        </p:style>
        <p:txBody>
          <a:bodyPr rtlCol="0" anchor="ctr"/>
          <a:lstStyle/>
          <a:p>
            <a:pPr algn="ctr" defTabSz="932597">
              <a:defRPr/>
            </a:pPr>
            <a:r>
              <a:rPr lang="en-US" sz="1836" kern="0" dirty="0">
                <a:solidFill>
                  <a:sysClr val="windowText" lastClr="000000"/>
                </a:solidFill>
                <a:latin typeface="Segoe UI Semibold" panose="020B0702040204020203" pitchFamily="34" charset="0"/>
                <a:cs typeface="Segoe UI Semibold" panose="020B0702040204020203" pitchFamily="34" charset="0"/>
              </a:rPr>
              <a:t>0</a:t>
            </a:r>
            <a:endParaRPr lang="en-GB" sz="1836" kern="0" dirty="0">
              <a:solidFill>
                <a:sysClr val="windowText" lastClr="000000"/>
              </a:solidFill>
              <a:latin typeface="Segoe UI Semibold" panose="020B0702040204020203" pitchFamily="34" charset="0"/>
              <a:cs typeface="Segoe UI Semibold" panose="020B0702040204020203" pitchFamily="34" charset="0"/>
            </a:endParaRPr>
          </a:p>
        </p:txBody>
      </p:sp>
      <p:sp>
        <p:nvSpPr>
          <p:cNvPr id="32" name="Oval 31"/>
          <p:cNvSpPr/>
          <p:nvPr/>
        </p:nvSpPr>
        <p:spPr>
          <a:xfrm>
            <a:off x="5441432" y="3219616"/>
            <a:ext cx="506360" cy="506360"/>
          </a:xfrm>
          <a:prstGeom prst="ellipse">
            <a:avLst/>
          </a:prstGeom>
        </p:spPr>
        <p:style>
          <a:lnRef idx="2">
            <a:schemeClr val="accent3"/>
          </a:lnRef>
          <a:fillRef idx="1">
            <a:schemeClr val="lt1"/>
          </a:fillRef>
          <a:effectRef idx="0">
            <a:schemeClr val="accent3"/>
          </a:effectRef>
          <a:fontRef idx="minor">
            <a:schemeClr val="dk1"/>
          </a:fontRef>
        </p:style>
        <p:txBody>
          <a:bodyPr rtlCol="0" anchor="ctr"/>
          <a:lstStyle/>
          <a:p>
            <a:pPr algn="ctr" defTabSz="932597">
              <a:defRPr/>
            </a:pPr>
            <a:r>
              <a:rPr lang="en-US" sz="1836" kern="0" dirty="0">
                <a:solidFill>
                  <a:sysClr val="windowText" lastClr="000000"/>
                </a:solidFill>
                <a:latin typeface="Segoe UI Semibold" panose="020B0702040204020203" pitchFamily="34" charset="0"/>
                <a:cs typeface="Segoe UI Semibold" panose="020B0702040204020203" pitchFamily="34" charset="0"/>
              </a:rPr>
              <a:t>0</a:t>
            </a:r>
            <a:endParaRPr lang="en-GB" sz="1836" kern="0" dirty="0">
              <a:solidFill>
                <a:sysClr val="windowText" lastClr="000000"/>
              </a:solidFill>
              <a:latin typeface="Segoe UI Semibold" panose="020B0702040204020203" pitchFamily="34" charset="0"/>
              <a:cs typeface="Segoe UI Semibold" panose="020B0702040204020203" pitchFamily="34" charset="0"/>
            </a:endParaRPr>
          </a:p>
        </p:txBody>
      </p:sp>
      <p:sp>
        <p:nvSpPr>
          <p:cNvPr id="33" name="Oval 32"/>
          <p:cNvSpPr/>
          <p:nvPr/>
        </p:nvSpPr>
        <p:spPr>
          <a:xfrm>
            <a:off x="6097398" y="3219615"/>
            <a:ext cx="506360" cy="506360"/>
          </a:xfrm>
          <a:prstGeom prst="ellipse">
            <a:avLst/>
          </a:prstGeom>
          <a:solidFill>
            <a:srgbClr val="00B0F0"/>
          </a:solidFill>
        </p:spPr>
        <p:style>
          <a:lnRef idx="2">
            <a:schemeClr val="accent3"/>
          </a:lnRef>
          <a:fillRef idx="1">
            <a:schemeClr val="lt1"/>
          </a:fillRef>
          <a:effectRef idx="0">
            <a:schemeClr val="accent3"/>
          </a:effectRef>
          <a:fontRef idx="minor">
            <a:schemeClr val="dk1"/>
          </a:fontRef>
        </p:style>
        <p:txBody>
          <a:bodyPr rtlCol="0" anchor="ctr"/>
          <a:lstStyle/>
          <a:p>
            <a:pPr algn="ctr" defTabSz="932597">
              <a:defRPr/>
            </a:pPr>
            <a:r>
              <a:rPr lang="en-US" sz="1836" kern="0" dirty="0">
                <a:solidFill>
                  <a:sysClr val="windowText" lastClr="000000"/>
                </a:solidFill>
                <a:latin typeface="Segoe UI Semibold" panose="020B0702040204020203" pitchFamily="34" charset="0"/>
                <a:cs typeface="Segoe UI Semibold" panose="020B0702040204020203" pitchFamily="34" charset="0"/>
              </a:rPr>
              <a:t>1</a:t>
            </a:r>
            <a:endParaRPr lang="en-GB" sz="1836" kern="0" dirty="0">
              <a:solidFill>
                <a:sysClr val="windowText" lastClr="000000"/>
              </a:solidFill>
              <a:latin typeface="Segoe UI Semibold" panose="020B0702040204020203" pitchFamily="34" charset="0"/>
              <a:cs typeface="Segoe UI Semibold" panose="020B0702040204020203" pitchFamily="34" charset="0"/>
            </a:endParaRPr>
          </a:p>
        </p:txBody>
      </p:sp>
      <p:sp>
        <p:nvSpPr>
          <p:cNvPr id="34" name="Oval 33"/>
          <p:cNvSpPr/>
          <p:nvPr/>
        </p:nvSpPr>
        <p:spPr>
          <a:xfrm>
            <a:off x="6753364" y="3219614"/>
            <a:ext cx="506360" cy="506360"/>
          </a:xfrm>
          <a:prstGeom prst="ellipse">
            <a:avLst/>
          </a:prstGeom>
        </p:spPr>
        <p:style>
          <a:lnRef idx="2">
            <a:schemeClr val="accent3"/>
          </a:lnRef>
          <a:fillRef idx="1">
            <a:schemeClr val="lt1"/>
          </a:fillRef>
          <a:effectRef idx="0">
            <a:schemeClr val="accent3"/>
          </a:effectRef>
          <a:fontRef idx="minor">
            <a:schemeClr val="dk1"/>
          </a:fontRef>
        </p:style>
        <p:txBody>
          <a:bodyPr rtlCol="0" anchor="ctr"/>
          <a:lstStyle/>
          <a:p>
            <a:pPr algn="ctr" defTabSz="932597">
              <a:defRPr/>
            </a:pPr>
            <a:r>
              <a:rPr lang="en-US" sz="1836" kern="0" dirty="0">
                <a:solidFill>
                  <a:sysClr val="windowText" lastClr="000000"/>
                </a:solidFill>
                <a:latin typeface="Segoe UI Semibold" panose="020B0702040204020203" pitchFamily="34" charset="0"/>
                <a:cs typeface="Segoe UI Semibold" panose="020B0702040204020203" pitchFamily="34" charset="0"/>
              </a:rPr>
              <a:t>0</a:t>
            </a:r>
            <a:endParaRPr lang="en-GB" sz="1836" kern="0" dirty="0">
              <a:solidFill>
                <a:sysClr val="windowText" lastClr="000000"/>
              </a:solidFill>
              <a:latin typeface="Segoe UI Semibold" panose="020B0702040204020203" pitchFamily="34" charset="0"/>
              <a:cs typeface="Segoe UI Semibold" panose="020B0702040204020203" pitchFamily="34" charset="0"/>
            </a:endParaRPr>
          </a:p>
        </p:txBody>
      </p:sp>
      <p:sp>
        <p:nvSpPr>
          <p:cNvPr id="35" name="Oval 34"/>
          <p:cNvSpPr/>
          <p:nvPr/>
        </p:nvSpPr>
        <p:spPr>
          <a:xfrm>
            <a:off x="7409331" y="3219614"/>
            <a:ext cx="506360" cy="506360"/>
          </a:xfrm>
          <a:prstGeom prst="ellipse">
            <a:avLst/>
          </a:prstGeom>
        </p:spPr>
        <p:style>
          <a:lnRef idx="2">
            <a:schemeClr val="accent3"/>
          </a:lnRef>
          <a:fillRef idx="1">
            <a:schemeClr val="lt1"/>
          </a:fillRef>
          <a:effectRef idx="0">
            <a:schemeClr val="accent3"/>
          </a:effectRef>
          <a:fontRef idx="minor">
            <a:schemeClr val="dk1"/>
          </a:fontRef>
        </p:style>
        <p:txBody>
          <a:bodyPr rtlCol="0" anchor="ctr"/>
          <a:lstStyle/>
          <a:p>
            <a:pPr algn="ctr" defTabSz="932597">
              <a:defRPr/>
            </a:pPr>
            <a:r>
              <a:rPr lang="en-US" sz="1836" kern="0" dirty="0">
                <a:solidFill>
                  <a:sysClr val="windowText" lastClr="000000"/>
                </a:solidFill>
                <a:latin typeface="Segoe UI Semibold" panose="020B0702040204020203" pitchFamily="34" charset="0"/>
                <a:cs typeface="Segoe UI Semibold" panose="020B0702040204020203" pitchFamily="34" charset="0"/>
              </a:rPr>
              <a:t>0</a:t>
            </a:r>
            <a:endParaRPr lang="en-GB" sz="1836" kern="0" dirty="0">
              <a:solidFill>
                <a:sysClr val="windowText" lastClr="000000"/>
              </a:solidFill>
              <a:latin typeface="Segoe UI Semibold" panose="020B0702040204020203" pitchFamily="34" charset="0"/>
              <a:cs typeface="Segoe UI Semibold" panose="020B0702040204020203" pitchFamily="34" charset="0"/>
            </a:endParaRPr>
          </a:p>
        </p:txBody>
      </p:sp>
      <p:sp>
        <p:nvSpPr>
          <p:cNvPr id="36" name="Oval 35"/>
          <p:cNvSpPr/>
          <p:nvPr/>
        </p:nvSpPr>
        <p:spPr>
          <a:xfrm>
            <a:off x="8061326" y="3219614"/>
            <a:ext cx="506360" cy="506360"/>
          </a:xfrm>
          <a:prstGeom prst="ellipse">
            <a:avLst/>
          </a:prstGeom>
        </p:spPr>
        <p:style>
          <a:lnRef idx="2">
            <a:schemeClr val="accent3"/>
          </a:lnRef>
          <a:fillRef idx="1">
            <a:schemeClr val="lt1"/>
          </a:fillRef>
          <a:effectRef idx="0">
            <a:schemeClr val="accent3"/>
          </a:effectRef>
          <a:fontRef idx="minor">
            <a:schemeClr val="dk1"/>
          </a:fontRef>
        </p:style>
        <p:txBody>
          <a:bodyPr rtlCol="0" anchor="ctr"/>
          <a:lstStyle/>
          <a:p>
            <a:pPr algn="ctr" defTabSz="932597">
              <a:defRPr/>
            </a:pPr>
            <a:r>
              <a:rPr lang="en-US" sz="1836" kern="0" dirty="0">
                <a:solidFill>
                  <a:sysClr val="windowText" lastClr="000000"/>
                </a:solidFill>
                <a:latin typeface="Segoe UI Semibold" panose="020B0702040204020203" pitchFamily="34" charset="0"/>
                <a:cs typeface="Segoe UI Semibold" panose="020B0702040204020203" pitchFamily="34" charset="0"/>
              </a:rPr>
              <a:t>0</a:t>
            </a:r>
            <a:endParaRPr lang="en-GB" sz="1836" kern="0" dirty="0">
              <a:solidFill>
                <a:sysClr val="windowText" lastClr="000000"/>
              </a:solidFill>
              <a:latin typeface="Segoe UI Semibold" panose="020B0702040204020203" pitchFamily="34" charset="0"/>
              <a:cs typeface="Segoe UI Semibold" panose="020B0702040204020203" pitchFamily="34" charset="0"/>
            </a:endParaRPr>
          </a:p>
        </p:txBody>
      </p:sp>
      <p:sp>
        <p:nvSpPr>
          <p:cNvPr id="37" name="Oval 36"/>
          <p:cNvSpPr/>
          <p:nvPr/>
        </p:nvSpPr>
        <p:spPr>
          <a:xfrm>
            <a:off x="8717291" y="3219613"/>
            <a:ext cx="506360" cy="506360"/>
          </a:xfrm>
          <a:prstGeom prst="ellipse">
            <a:avLst/>
          </a:prstGeom>
        </p:spPr>
        <p:style>
          <a:lnRef idx="2">
            <a:schemeClr val="accent3"/>
          </a:lnRef>
          <a:fillRef idx="1">
            <a:schemeClr val="lt1"/>
          </a:fillRef>
          <a:effectRef idx="0">
            <a:schemeClr val="accent3"/>
          </a:effectRef>
          <a:fontRef idx="minor">
            <a:schemeClr val="dk1"/>
          </a:fontRef>
        </p:style>
        <p:txBody>
          <a:bodyPr rtlCol="0" anchor="ctr"/>
          <a:lstStyle/>
          <a:p>
            <a:pPr algn="ctr" defTabSz="932597">
              <a:defRPr/>
            </a:pPr>
            <a:endParaRPr lang="en-GB" sz="1836" kern="0" dirty="0">
              <a:solidFill>
                <a:sysClr val="windowText" lastClr="000000"/>
              </a:solidFill>
              <a:latin typeface="Segoe UI Semibold" panose="020B0702040204020203" pitchFamily="34" charset="0"/>
              <a:cs typeface="Segoe UI Semibold" panose="020B0702040204020203" pitchFamily="34" charset="0"/>
            </a:endParaRPr>
          </a:p>
        </p:txBody>
      </p:sp>
      <p:sp>
        <p:nvSpPr>
          <p:cNvPr id="38" name="Oval 37"/>
          <p:cNvSpPr/>
          <p:nvPr/>
        </p:nvSpPr>
        <p:spPr>
          <a:xfrm>
            <a:off x="9373257" y="3219612"/>
            <a:ext cx="506360" cy="506360"/>
          </a:xfrm>
          <a:prstGeom prst="ellipse">
            <a:avLst/>
          </a:prstGeom>
        </p:spPr>
        <p:style>
          <a:lnRef idx="2">
            <a:schemeClr val="accent3"/>
          </a:lnRef>
          <a:fillRef idx="1">
            <a:schemeClr val="lt1"/>
          </a:fillRef>
          <a:effectRef idx="0">
            <a:schemeClr val="accent3"/>
          </a:effectRef>
          <a:fontRef idx="minor">
            <a:schemeClr val="dk1"/>
          </a:fontRef>
        </p:style>
        <p:txBody>
          <a:bodyPr rtlCol="0" anchor="ctr"/>
          <a:lstStyle/>
          <a:p>
            <a:pPr algn="ctr" defTabSz="932597">
              <a:defRPr/>
            </a:pPr>
            <a:r>
              <a:rPr lang="en-US" sz="1836" kern="0" dirty="0">
                <a:solidFill>
                  <a:sysClr val="windowText" lastClr="000000"/>
                </a:solidFill>
                <a:latin typeface="Segoe UI Semibold" panose="020B0702040204020203" pitchFamily="34" charset="0"/>
                <a:cs typeface="Segoe UI Semibold" panose="020B0702040204020203" pitchFamily="34" charset="0"/>
              </a:rPr>
              <a:t>0</a:t>
            </a:r>
            <a:endParaRPr lang="en-GB" sz="1836" kern="0" dirty="0">
              <a:solidFill>
                <a:sysClr val="windowText" lastClr="000000"/>
              </a:solidFill>
              <a:latin typeface="Segoe UI Semibold" panose="020B0702040204020203" pitchFamily="34" charset="0"/>
              <a:cs typeface="Segoe UI Semibold" panose="020B0702040204020203" pitchFamily="34" charset="0"/>
            </a:endParaRPr>
          </a:p>
        </p:txBody>
      </p:sp>
      <p:sp>
        <p:nvSpPr>
          <p:cNvPr id="39" name="Oval 38"/>
          <p:cNvSpPr/>
          <p:nvPr/>
        </p:nvSpPr>
        <p:spPr>
          <a:xfrm>
            <a:off x="10029224" y="3219612"/>
            <a:ext cx="506360" cy="506360"/>
          </a:xfrm>
          <a:prstGeom prst="ellipse">
            <a:avLst/>
          </a:prstGeom>
        </p:spPr>
        <p:style>
          <a:lnRef idx="2">
            <a:schemeClr val="accent3"/>
          </a:lnRef>
          <a:fillRef idx="1">
            <a:schemeClr val="lt1"/>
          </a:fillRef>
          <a:effectRef idx="0">
            <a:schemeClr val="accent3"/>
          </a:effectRef>
          <a:fontRef idx="minor">
            <a:schemeClr val="dk1"/>
          </a:fontRef>
        </p:style>
        <p:txBody>
          <a:bodyPr rtlCol="0" anchor="ctr"/>
          <a:lstStyle/>
          <a:p>
            <a:pPr algn="ctr" defTabSz="932597">
              <a:defRPr/>
            </a:pPr>
            <a:r>
              <a:rPr lang="en-US" sz="1836" kern="0" dirty="0">
                <a:solidFill>
                  <a:sysClr val="windowText" lastClr="000000"/>
                </a:solidFill>
                <a:latin typeface="Segoe UI Semibold" panose="020B0702040204020203" pitchFamily="34" charset="0"/>
                <a:cs typeface="Segoe UI Semibold" panose="020B0702040204020203" pitchFamily="34" charset="0"/>
              </a:rPr>
              <a:t>0</a:t>
            </a:r>
            <a:endParaRPr lang="en-GB" sz="1836" kern="0" dirty="0">
              <a:solidFill>
                <a:sysClr val="windowText" lastClr="000000"/>
              </a:solidFill>
              <a:latin typeface="Segoe UI Semibold" panose="020B0702040204020203" pitchFamily="34" charset="0"/>
              <a:cs typeface="Segoe UI Semibold" panose="020B0702040204020203" pitchFamily="34" charset="0"/>
            </a:endParaRPr>
          </a:p>
        </p:txBody>
      </p:sp>
      <p:sp>
        <p:nvSpPr>
          <p:cNvPr id="43" name="Rounded Rectangle 36"/>
          <p:cNvSpPr/>
          <p:nvPr/>
        </p:nvSpPr>
        <p:spPr>
          <a:xfrm>
            <a:off x="2671932" y="4138019"/>
            <a:ext cx="8011496" cy="635251"/>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defTabSz="932597">
              <a:defRPr/>
            </a:pPr>
            <a:endParaRPr lang="en-GB" sz="1836" kern="0">
              <a:solidFill>
                <a:sysClr val="windowText" lastClr="000000"/>
              </a:solidFill>
            </a:endParaRPr>
          </a:p>
        </p:txBody>
      </p:sp>
      <p:sp>
        <p:nvSpPr>
          <p:cNvPr id="44" name="Oval 43"/>
          <p:cNvSpPr/>
          <p:nvPr/>
        </p:nvSpPr>
        <p:spPr>
          <a:xfrm>
            <a:off x="2821538" y="4202465"/>
            <a:ext cx="506360" cy="506360"/>
          </a:xfrm>
          <a:prstGeom prst="ellipse">
            <a:avLst/>
          </a:prstGeom>
        </p:spPr>
        <p:style>
          <a:lnRef idx="2">
            <a:schemeClr val="accent3"/>
          </a:lnRef>
          <a:fillRef idx="1">
            <a:schemeClr val="lt1"/>
          </a:fillRef>
          <a:effectRef idx="0">
            <a:schemeClr val="accent3"/>
          </a:effectRef>
          <a:fontRef idx="minor">
            <a:schemeClr val="dk1"/>
          </a:fontRef>
        </p:style>
        <p:txBody>
          <a:bodyPr rtlCol="0" anchor="ctr"/>
          <a:lstStyle/>
          <a:p>
            <a:pPr algn="ctr" defTabSz="932597">
              <a:defRPr/>
            </a:pPr>
            <a:r>
              <a:rPr lang="en-US" sz="1836" kern="0" dirty="0">
                <a:solidFill>
                  <a:sysClr val="windowText" lastClr="000000"/>
                </a:solidFill>
                <a:latin typeface="Segoe UI Semibold" panose="020B0702040204020203" pitchFamily="34" charset="0"/>
                <a:cs typeface="Segoe UI Semibold" panose="020B0702040204020203" pitchFamily="34" charset="0"/>
              </a:rPr>
              <a:t>0</a:t>
            </a:r>
            <a:endParaRPr lang="en-GB" sz="1836" kern="0" dirty="0">
              <a:solidFill>
                <a:sysClr val="windowText" lastClr="000000"/>
              </a:solidFill>
              <a:latin typeface="Segoe UI Semibold" panose="020B0702040204020203" pitchFamily="34" charset="0"/>
              <a:cs typeface="Segoe UI Semibold" panose="020B0702040204020203" pitchFamily="34" charset="0"/>
            </a:endParaRPr>
          </a:p>
        </p:txBody>
      </p:sp>
      <p:sp>
        <p:nvSpPr>
          <p:cNvPr id="45" name="Oval 44"/>
          <p:cNvSpPr/>
          <p:nvPr/>
        </p:nvSpPr>
        <p:spPr>
          <a:xfrm>
            <a:off x="3477504" y="4202463"/>
            <a:ext cx="506360" cy="506360"/>
          </a:xfrm>
          <a:prstGeom prst="ellipse">
            <a:avLst/>
          </a:prstGeom>
        </p:spPr>
        <p:style>
          <a:lnRef idx="2">
            <a:schemeClr val="accent3"/>
          </a:lnRef>
          <a:fillRef idx="1">
            <a:schemeClr val="lt1"/>
          </a:fillRef>
          <a:effectRef idx="0">
            <a:schemeClr val="accent3"/>
          </a:effectRef>
          <a:fontRef idx="minor">
            <a:schemeClr val="dk1"/>
          </a:fontRef>
        </p:style>
        <p:txBody>
          <a:bodyPr rtlCol="0" anchor="ctr"/>
          <a:lstStyle/>
          <a:p>
            <a:pPr algn="ctr" defTabSz="932597">
              <a:defRPr/>
            </a:pPr>
            <a:r>
              <a:rPr lang="en-US" sz="1836" kern="0" dirty="0">
                <a:solidFill>
                  <a:sysClr val="windowText" lastClr="000000"/>
                </a:solidFill>
                <a:latin typeface="Segoe UI Semibold" panose="020B0702040204020203" pitchFamily="34" charset="0"/>
                <a:cs typeface="Segoe UI Semibold" panose="020B0702040204020203" pitchFamily="34" charset="0"/>
              </a:rPr>
              <a:t>0</a:t>
            </a:r>
            <a:endParaRPr lang="en-GB" sz="1836" kern="0" dirty="0">
              <a:solidFill>
                <a:sysClr val="windowText" lastClr="000000"/>
              </a:solidFill>
              <a:latin typeface="Segoe UI Semibold" panose="020B0702040204020203" pitchFamily="34" charset="0"/>
              <a:cs typeface="Segoe UI Semibold" panose="020B0702040204020203" pitchFamily="34" charset="0"/>
            </a:endParaRPr>
          </a:p>
        </p:txBody>
      </p:sp>
      <p:sp>
        <p:nvSpPr>
          <p:cNvPr id="46" name="Oval 45"/>
          <p:cNvSpPr/>
          <p:nvPr/>
        </p:nvSpPr>
        <p:spPr>
          <a:xfrm>
            <a:off x="4133470" y="4202462"/>
            <a:ext cx="506360" cy="506360"/>
          </a:xfrm>
          <a:prstGeom prst="ellipse">
            <a:avLst/>
          </a:prstGeom>
        </p:spPr>
        <p:style>
          <a:lnRef idx="2">
            <a:schemeClr val="accent3"/>
          </a:lnRef>
          <a:fillRef idx="1">
            <a:schemeClr val="lt1"/>
          </a:fillRef>
          <a:effectRef idx="0">
            <a:schemeClr val="accent3"/>
          </a:effectRef>
          <a:fontRef idx="minor">
            <a:schemeClr val="dk1"/>
          </a:fontRef>
        </p:style>
        <p:txBody>
          <a:bodyPr rtlCol="0" anchor="ctr"/>
          <a:lstStyle/>
          <a:p>
            <a:pPr algn="ctr" defTabSz="932597">
              <a:defRPr/>
            </a:pPr>
            <a:r>
              <a:rPr lang="en-US" sz="1836" kern="0" dirty="0">
                <a:solidFill>
                  <a:sysClr val="windowText" lastClr="000000"/>
                </a:solidFill>
                <a:latin typeface="Segoe UI Semibold" panose="020B0702040204020203" pitchFamily="34" charset="0"/>
                <a:cs typeface="Segoe UI Semibold" panose="020B0702040204020203" pitchFamily="34" charset="0"/>
              </a:rPr>
              <a:t>0</a:t>
            </a:r>
            <a:endParaRPr lang="en-GB" sz="1836" kern="0" dirty="0">
              <a:solidFill>
                <a:sysClr val="windowText" lastClr="000000"/>
              </a:solidFill>
              <a:latin typeface="Segoe UI Semibold" panose="020B0702040204020203" pitchFamily="34" charset="0"/>
              <a:cs typeface="Segoe UI Semibold" panose="020B0702040204020203" pitchFamily="34" charset="0"/>
            </a:endParaRPr>
          </a:p>
        </p:txBody>
      </p:sp>
      <p:sp>
        <p:nvSpPr>
          <p:cNvPr id="47" name="Oval 46"/>
          <p:cNvSpPr/>
          <p:nvPr/>
        </p:nvSpPr>
        <p:spPr>
          <a:xfrm>
            <a:off x="4789436" y="4202462"/>
            <a:ext cx="506360" cy="506360"/>
          </a:xfrm>
          <a:prstGeom prst="ellipse">
            <a:avLst/>
          </a:prstGeom>
        </p:spPr>
        <p:style>
          <a:lnRef idx="2">
            <a:schemeClr val="accent3"/>
          </a:lnRef>
          <a:fillRef idx="1">
            <a:schemeClr val="lt1"/>
          </a:fillRef>
          <a:effectRef idx="0">
            <a:schemeClr val="accent3"/>
          </a:effectRef>
          <a:fontRef idx="minor">
            <a:schemeClr val="dk1"/>
          </a:fontRef>
        </p:style>
        <p:txBody>
          <a:bodyPr rtlCol="0" anchor="ctr"/>
          <a:lstStyle/>
          <a:p>
            <a:pPr algn="ctr" defTabSz="932597">
              <a:defRPr/>
            </a:pPr>
            <a:r>
              <a:rPr lang="en-US" sz="1836" kern="0" dirty="0">
                <a:solidFill>
                  <a:sysClr val="windowText" lastClr="000000"/>
                </a:solidFill>
                <a:latin typeface="Segoe UI Semibold" panose="020B0702040204020203" pitchFamily="34" charset="0"/>
                <a:cs typeface="Segoe UI Semibold" panose="020B0702040204020203" pitchFamily="34" charset="0"/>
              </a:rPr>
              <a:t>0</a:t>
            </a:r>
            <a:endParaRPr lang="en-GB" sz="1836" kern="0" dirty="0">
              <a:solidFill>
                <a:sysClr val="windowText" lastClr="000000"/>
              </a:solidFill>
              <a:latin typeface="Segoe UI Semibold" panose="020B0702040204020203" pitchFamily="34" charset="0"/>
              <a:cs typeface="Segoe UI Semibold" panose="020B0702040204020203" pitchFamily="34" charset="0"/>
            </a:endParaRPr>
          </a:p>
        </p:txBody>
      </p:sp>
      <p:sp>
        <p:nvSpPr>
          <p:cNvPr id="48" name="Oval 47"/>
          <p:cNvSpPr/>
          <p:nvPr/>
        </p:nvSpPr>
        <p:spPr>
          <a:xfrm>
            <a:off x="5441432" y="4202465"/>
            <a:ext cx="506360" cy="506360"/>
          </a:xfrm>
          <a:prstGeom prst="ellipse">
            <a:avLst/>
          </a:prstGeom>
        </p:spPr>
        <p:style>
          <a:lnRef idx="2">
            <a:schemeClr val="accent3"/>
          </a:lnRef>
          <a:fillRef idx="1">
            <a:schemeClr val="lt1"/>
          </a:fillRef>
          <a:effectRef idx="0">
            <a:schemeClr val="accent3"/>
          </a:effectRef>
          <a:fontRef idx="minor">
            <a:schemeClr val="dk1"/>
          </a:fontRef>
        </p:style>
        <p:txBody>
          <a:bodyPr rtlCol="0" anchor="ctr"/>
          <a:lstStyle/>
          <a:p>
            <a:pPr algn="ctr" defTabSz="932597">
              <a:defRPr/>
            </a:pPr>
            <a:r>
              <a:rPr lang="en-US" sz="1836" kern="0" dirty="0">
                <a:solidFill>
                  <a:sysClr val="windowText" lastClr="000000"/>
                </a:solidFill>
                <a:latin typeface="Segoe UI Semibold" panose="020B0702040204020203" pitchFamily="34" charset="0"/>
                <a:cs typeface="Segoe UI Semibold" panose="020B0702040204020203" pitchFamily="34" charset="0"/>
              </a:rPr>
              <a:t>0</a:t>
            </a:r>
            <a:endParaRPr lang="en-GB" sz="1836" kern="0" dirty="0">
              <a:solidFill>
                <a:sysClr val="windowText" lastClr="000000"/>
              </a:solidFill>
              <a:latin typeface="Segoe UI Semibold" panose="020B0702040204020203" pitchFamily="34" charset="0"/>
              <a:cs typeface="Segoe UI Semibold" panose="020B0702040204020203" pitchFamily="34" charset="0"/>
            </a:endParaRPr>
          </a:p>
        </p:txBody>
      </p:sp>
      <p:sp>
        <p:nvSpPr>
          <p:cNvPr id="49" name="Oval 48"/>
          <p:cNvSpPr/>
          <p:nvPr/>
        </p:nvSpPr>
        <p:spPr>
          <a:xfrm>
            <a:off x="6097398" y="4202463"/>
            <a:ext cx="506360" cy="506360"/>
          </a:xfrm>
          <a:prstGeom prst="ellipse">
            <a:avLst/>
          </a:prstGeom>
        </p:spPr>
        <p:style>
          <a:lnRef idx="2">
            <a:schemeClr val="accent3"/>
          </a:lnRef>
          <a:fillRef idx="1">
            <a:schemeClr val="lt1"/>
          </a:fillRef>
          <a:effectRef idx="0">
            <a:schemeClr val="accent3"/>
          </a:effectRef>
          <a:fontRef idx="minor">
            <a:schemeClr val="dk1"/>
          </a:fontRef>
        </p:style>
        <p:txBody>
          <a:bodyPr rtlCol="0" anchor="ctr"/>
          <a:lstStyle/>
          <a:p>
            <a:pPr algn="ctr" defTabSz="932597">
              <a:defRPr/>
            </a:pPr>
            <a:r>
              <a:rPr lang="en-US" sz="1836" kern="0" dirty="0">
                <a:solidFill>
                  <a:sysClr val="windowText" lastClr="000000"/>
                </a:solidFill>
                <a:latin typeface="Segoe UI Semibold" panose="020B0702040204020203" pitchFamily="34" charset="0"/>
                <a:cs typeface="Segoe UI Semibold" panose="020B0702040204020203" pitchFamily="34" charset="0"/>
              </a:rPr>
              <a:t>0</a:t>
            </a:r>
            <a:endParaRPr lang="en-GB" sz="1836" kern="0" dirty="0">
              <a:solidFill>
                <a:sysClr val="windowText" lastClr="000000"/>
              </a:solidFill>
              <a:latin typeface="Segoe UI Semibold" panose="020B0702040204020203" pitchFamily="34" charset="0"/>
              <a:cs typeface="Segoe UI Semibold" panose="020B0702040204020203" pitchFamily="34" charset="0"/>
            </a:endParaRPr>
          </a:p>
        </p:txBody>
      </p:sp>
      <p:sp>
        <p:nvSpPr>
          <p:cNvPr id="50" name="Oval 49"/>
          <p:cNvSpPr/>
          <p:nvPr/>
        </p:nvSpPr>
        <p:spPr>
          <a:xfrm>
            <a:off x="6753364" y="4202462"/>
            <a:ext cx="506360" cy="506360"/>
          </a:xfrm>
          <a:prstGeom prst="ellipse">
            <a:avLst/>
          </a:prstGeom>
        </p:spPr>
        <p:style>
          <a:lnRef idx="2">
            <a:schemeClr val="accent3"/>
          </a:lnRef>
          <a:fillRef idx="1">
            <a:schemeClr val="lt1"/>
          </a:fillRef>
          <a:effectRef idx="0">
            <a:schemeClr val="accent3"/>
          </a:effectRef>
          <a:fontRef idx="minor">
            <a:schemeClr val="dk1"/>
          </a:fontRef>
        </p:style>
        <p:txBody>
          <a:bodyPr rtlCol="0" anchor="ctr"/>
          <a:lstStyle/>
          <a:p>
            <a:pPr algn="ctr" defTabSz="932597">
              <a:defRPr/>
            </a:pPr>
            <a:r>
              <a:rPr lang="en-US" sz="1836" kern="0" dirty="0">
                <a:solidFill>
                  <a:sysClr val="windowText" lastClr="000000"/>
                </a:solidFill>
                <a:latin typeface="Segoe UI Semibold" panose="020B0702040204020203" pitchFamily="34" charset="0"/>
                <a:cs typeface="Segoe UI Semibold" panose="020B0702040204020203" pitchFamily="34" charset="0"/>
              </a:rPr>
              <a:t>0</a:t>
            </a:r>
            <a:endParaRPr lang="en-GB" sz="1836" kern="0" dirty="0">
              <a:solidFill>
                <a:sysClr val="windowText" lastClr="000000"/>
              </a:solidFill>
              <a:latin typeface="Segoe UI Semibold" panose="020B0702040204020203" pitchFamily="34" charset="0"/>
              <a:cs typeface="Segoe UI Semibold" panose="020B0702040204020203" pitchFamily="34" charset="0"/>
            </a:endParaRPr>
          </a:p>
        </p:txBody>
      </p:sp>
      <p:sp>
        <p:nvSpPr>
          <p:cNvPr id="51" name="Oval 50"/>
          <p:cNvSpPr/>
          <p:nvPr/>
        </p:nvSpPr>
        <p:spPr>
          <a:xfrm>
            <a:off x="7409331" y="4202462"/>
            <a:ext cx="506360" cy="506360"/>
          </a:xfrm>
          <a:prstGeom prst="ellipse">
            <a:avLst/>
          </a:prstGeom>
        </p:spPr>
        <p:style>
          <a:lnRef idx="2">
            <a:schemeClr val="accent3"/>
          </a:lnRef>
          <a:fillRef idx="1">
            <a:schemeClr val="lt1"/>
          </a:fillRef>
          <a:effectRef idx="0">
            <a:schemeClr val="accent3"/>
          </a:effectRef>
          <a:fontRef idx="minor">
            <a:schemeClr val="dk1"/>
          </a:fontRef>
        </p:style>
        <p:txBody>
          <a:bodyPr rtlCol="0" anchor="ctr"/>
          <a:lstStyle/>
          <a:p>
            <a:pPr algn="ctr" defTabSz="932597">
              <a:defRPr/>
            </a:pPr>
            <a:r>
              <a:rPr lang="en-US" sz="1836" kern="0" dirty="0">
                <a:solidFill>
                  <a:sysClr val="windowText" lastClr="000000"/>
                </a:solidFill>
                <a:latin typeface="Segoe UI Semibold" panose="020B0702040204020203" pitchFamily="34" charset="0"/>
                <a:cs typeface="Segoe UI Semibold" panose="020B0702040204020203" pitchFamily="34" charset="0"/>
              </a:rPr>
              <a:t>0</a:t>
            </a:r>
            <a:endParaRPr lang="en-GB" sz="1836" kern="0" dirty="0">
              <a:solidFill>
                <a:sysClr val="windowText" lastClr="000000"/>
              </a:solidFill>
              <a:latin typeface="Segoe UI Semibold" panose="020B0702040204020203" pitchFamily="34" charset="0"/>
              <a:cs typeface="Segoe UI Semibold" panose="020B0702040204020203" pitchFamily="34" charset="0"/>
            </a:endParaRPr>
          </a:p>
        </p:txBody>
      </p:sp>
      <p:sp>
        <p:nvSpPr>
          <p:cNvPr id="52" name="Oval 51"/>
          <p:cNvSpPr/>
          <p:nvPr/>
        </p:nvSpPr>
        <p:spPr>
          <a:xfrm>
            <a:off x="8061326" y="4202462"/>
            <a:ext cx="506360" cy="506360"/>
          </a:xfrm>
          <a:prstGeom prst="ellipse">
            <a:avLst/>
          </a:prstGeom>
        </p:spPr>
        <p:style>
          <a:lnRef idx="2">
            <a:schemeClr val="accent3"/>
          </a:lnRef>
          <a:fillRef idx="1">
            <a:schemeClr val="lt1"/>
          </a:fillRef>
          <a:effectRef idx="0">
            <a:schemeClr val="accent3"/>
          </a:effectRef>
          <a:fontRef idx="minor">
            <a:schemeClr val="dk1"/>
          </a:fontRef>
        </p:style>
        <p:txBody>
          <a:bodyPr rtlCol="0" anchor="ctr"/>
          <a:lstStyle/>
          <a:p>
            <a:pPr algn="ctr" defTabSz="932597">
              <a:defRPr/>
            </a:pPr>
            <a:r>
              <a:rPr lang="en-US" sz="1836" kern="0" dirty="0">
                <a:solidFill>
                  <a:sysClr val="windowText" lastClr="000000"/>
                </a:solidFill>
                <a:latin typeface="Segoe UI Semibold" panose="020B0702040204020203" pitchFamily="34" charset="0"/>
                <a:cs typeface="Segoe UI Semibold" panose="020B0702040204020203" pitchFamily="34" charset="0"/>
              </a:rPr>
              <a:t>0</a:t>
            </a:r>
            <a:endParaRPr lang="en-GB" sz="1836" kern="0" dirty="0">
              <a:solidFill>
                <a:sysClr val="windowText" lastClr="000000"/>
              </a:solidFill>
              <a:latin typeface="Segoe UI Semibold" panose="020B0702040204020203" pitchFamily="34" charset="0"/>
              <a:cs typeface="Segoe UI Semibold" panose="020B0702040204020203" pitchFamily="34" charset="0"/>
            </a:endParaRPr>
          </a:p>
        </p:txBody>
      </p:sp>
      <p:sp>
        <p:nvSpPr>
          <p:cNvPr id="53" name="Oval 52"/>
          <p:cNvSpPr/>
          <p:nvPr/>
        </p:nvSpPr>
        <p:spPr>
          <a:xfrm>
            <a:off x="8717291" y="4202461"/>
            <a:ext cx="506360" cy="506360"/>
          </a:xfrm>
          <a:prstGeom prst="ellipse">
            <a:avLst/>
          </a:prstGeom>
          <a:solidFill>
            <a:srgbClr val="00B0F0"/>
          </a:solidFill>
        </p:spPr>
        <p:style>
          <a:lnRef idx="2">
            <a:schemeClr val="accent3"/>
          </a:lnRef>
          <a:fillRef idx="1">
            <a:schemeClr val="lt1"/>
          </a:fillRef>
          <a:effectRef idx="0">
            <a:schemeClr val="accent3"/>
          </a:effectRef>
          <a:fontRef idx="minor">
            <a:schemeClr val="dk1"/>
          </a:fontRef>
        </p:style>
        <p:txBody>
          <a:bodyPr rtlCol="0" anchor="ctr"/>
          <a:lstStyle/>
          <a:p>
            <a:pPr algn="ctr" defTabSz="932597">
              <a:defRPr/>
            </a:pPr>
            <a:endParaRPr lang="en-GB" sz="1836" kern="0" dirty="0">
              <a:solidFill>
                <a:sysClr val="windowText" lastClr="000000"/>
              </a:solidFill>
              <a:latin typeface="Segoe UI Semibold" panose="020B0702040204020203" pitchFamily="34" charset="0"/>
              <a:cs typeface="Segoe UI Semibold" panose="020B0702040204020203" pitchFamily="34" charset="0"/>
            </a:endParaRPr>
          </a:p>
        </p:txBody>
      </p:sp>
      <p:sp>
        <p:nvSpPr>
          <p:cNvPr id="54" name="Oval 53"/>
          <p:cNvSpPr/>
          <p:nvPr/>
        </p:nvSpPr>
        <p:spPr>
          <a:xfrm>
            <a:off x="9373257" y="4202460"/>
            <a:ext cx="506360" cy="506360"/>
          </a:xfrm>
          <a:prstGeom prst="ellipse">
            <a:avLst/>
          </a:prstGeom>
        </p:spPr>
        <p:style>
          <a:lnRef idx="2">
            <a:schemeClr val="accent3"/>
          </a:lnRef>
          <a:fillRef idx="1">
            <a:schemeClr val="lt1"/>
          </a:fillRef>
          <a:effectRef idx="0">
            <a:schemeClr val="accent3"/>
          </a:effectRef>
          <a:fontRef idx="minor">
            <a:schemeClr val="dk1"/>
          </a:fontRef>
        </p:style>
        <p:txBody>
          <a:bodyPr rtlCol="0" anchor="ctr"/>
          <a:lstStyle/>
          <a:p>
            <a:pPr algn="ctr" defTabSz="932597">
              <a:defRPr/>
            </a:pPr>
            <a:r>
              <a:rPr lang="en-US" sz="1836" kern="0" dirty="0">
                <a:solidFill>
                  <a:sysClr val="windowText" lastClr="000000"/>
                </a:solidFill>
                <a:latin typeface="Segoe UI Semibold" panose="020B0702040204020203" pitchFamily="34" charset="0"/>
                <a:cs typeface="Segoe UI Semibold" panose="020B0702040204020203" pitchFamily="34" charset="0"/>
              </a:rPr>
              <a:t>0</a:t>
            </a:r>
            <a:endParaRPr lang="en-GB" sz="1836" kern="0" dirty="0">
              <a:solidFill>
                <a:sysClr val="windowText" lastClr="000000"/>
              </a:solidFill>
              <a:latin typeface="Segoe UI Semibold" panose="020B0702040204020203" pitchFamily="34" charset="0"/>
              <a:cs typeface="Segoe UI Semibold" panose="020B0702040204020203" pitchFamily="34" charset="0"/>
            </a:endParaRPr>
          </a:p>
        </p:txBody>
      </p:sp>
      <p:sp>
        <p:nvSpPr>
          <p:cNvPr id="55" name="Oval 54"/>
          <p:cNvSpPr/>
          <p:nvPr/>
        </p:nvSpPr>
        <p:spPr>
          <a:xfrm>
            <a:off x="10029224" y="4202460"/>
            <a:ext cx="506360" cy="506360"/>
          </a:xfrm>
          <a:prstGeom prst="ellipse">
            <a:avLst/>
          </a:prstGeom>
        </p:spPr>
        <p:style>
          <a:lnRef idx="2">
            <a:schemeClr val="accent3"/>
          </a:lnRef>
          <a:fillRef idx="1">
            <a:schemeClr val="lt1"/>
          </a:fillRef>
          <a:effectRef idx="0">
            <a:schemeClr val="accent3"/>
          </a:effectRef>
          <a:fontRef idx="minor">
            <a:schemeClr val="dk1"/>
          </a:fontRef>
        </p:style>
        <p:txBody>
          <a:bodyPr rtlCol="0" anchor="ctr"/>
          <a:lstStyle/>
          <a:p>
            <a:pPr algn="ctr" defTabSz="932597">
              <a:defRPr/>
            </a:pPr>
            <a:r>
              <a:rPr lang="en-US" sz="1836" kern="0" dirty="0">
                <a:solidFill>
                  <a:sysClr val="windowText" lastClr="000000"/>
                </a:solidFill>
                <a:latin typeface="Segoe UI Semibold" panose="020B0702040204020203" pitchFamily="34" charset="0"/>
                <a:cs typeface="Segoe UI Semibold" panose="020B0702040204020203" pitchFamily="34" charset="0"/>
              </a:rPr>
              <a:t>0</a:t>
            </a:r>
            <a:endParaRPr lang="en-GB" sz="1836" kern="0" dirty="0">
              <a:solidFill>
                <a:sysClr val="windowText" lastClr="000000"/>
              </a:solidFill>
              <a:latin typeface="Segoe UI Semibold" panose="020B0702040204020203" pitchFamily="34" charset="0"/>
              <a:cs typeface="Segoe UI Semibold" panose="020B0702040204020203" pitchFamily="34" charset="0"/>
            </a:endParaRPr>
          </a:p>
        </p:txBody>
      </p:sp>
      <p:sp>
        <p:nvSpPr>
          <p:cNvPr id="60" name="Rectangle 59"/>
          <p:cNvSpPr/>
          <p:nvPr/>
        </p:nvSpPr>
        <p:spPr>
          <a:xfrm>
            <a:off x="8801431" y="3284450"/>
            <a:ext cx="309326" cy="382308"/>
          </a:xfrm>
          <a:prstGeom prst="rect">
            <a:avLst/>
          </a:prstGeom>
        </p:spPr>
        <p:txBody>
          <a:bodyPr wrap="none">
            <a:spAutoFit/>
          </a:bodyPr>
          <a:lstStyle/>
          <a:p>
            <a:pPr defTabSz="932597">
              <a:defRPr/>
            </a:pPr>
            <a:r>
              <a:rPr lang="en-US" sz="1836" kern="0" dirty="0">
                <a:solidFill>
                  <a:sysClr val="windowText" lastClr="000000"/>
                </a:solidFill>
                <a:latin typeface="Segoe UI Semibold" panose="020B0702040204020203" pitchFamily="34" charset="0"/>
                <a:cs typeface="Segoe UI Semibold" panose="020B0702040204020203" pitchFamily="34" charset="0"/>
              </a:rPr>
              <a:t>0</a:t>
            </a:r>
            <a:endParaRPr lang="en-GB" sz="1836" kern="0" dirty="0">
              <a:solidFill>
                <a:sysClr val="windowText" lastClr="000000"/>
              </a:solidFill>
            </a:endParaRPr>
          </a:p>
        </p:txBody>
      </p:sp>
      <p:sp>
        <p:nvSpPr>
          <p:cNvPr id="61" name="Rectangle 60"/>
          <p:cNvSpPr/>
          <p:nvPr/>
        </p:nvSpPr>
        <p:spPr>
          <a:xfrm>
            <a:off x="8826786" y="4267298"/>
            <a:ext cx="309326" cy="382308"/>
          </a:xfrm>
          <a:prstGeom prst="rect">
            <a:avLst/>
          </a:prstGeom>
        </p:spPr>
        <p:txBody>
          <a:bodyPr wrap="none">
            <a:spAutoFit/>
          </a:bodyPr>
          <a:lstStyle/>
          <a:p>
            <a:pPr defTabSz="932597">
              <a:defRPr/>
            </a:pPr>
            <a:r>
              <a:rPr lang="en-US" sz="1836" kern="0" dirty="0">
                <a:solidFill>
                  <a:sysClr val="windowText" lastClr="000000"/>
                </a:solidFill>
                <a:latin typeface="Segoe UI Semibold" panose="020B0702040204020203" pitchFamily="34" charset="0"/>
                <a:cs typeface="Segoe UI Semibold" panose="020B0702040204020203" pitchFamily="34" charset="0"/>
              </a:rPr>
              <a:t>1</a:t>
            </a:r>
            <a:endParaRPr lang="en-GB" sz="1836" kern="0" dirty="0">
              <a:solidFill>
                <a:sysClr val="windowText" lastClr="000000"/>
              </a:solidFill>
            </a:endParaRPr>
          </a:p>
        </p:txBody>
      </p:sp>
      <p:sp>
        <p:nvSpPr>
          <p:cNvPr id="62" name="Rectangle 61"/>
          <p:cNvSpPr/>
          <p:nvPr/>
        </p:nvSpPr>
        <p:spPr>
          <a:xfrm>
            <a:off x="1056218" y="3177783"/>
            <a:ext cx="1311529" cy="542399"/>
          </a:xfrm>
          <a:prstGeom prst="rect">
            <a:avLst/>
          </a:prstGeom>
        </p:spPr>
        <p:txBody>
          <a:bodyPr wrap="none">
            <a:spAutoFit/>
          </a:bodyPr>
          <a:lstStyle/>
          <a:p>
            <a:pPr defTabSz="932597">
              <a:defRPr/>
            </a:pPr>
            <a:r>
              <a:rPr lang="en-US" sz="2856" kern="0" dirty="0">
                <a:solidFill>
                  <a:prstClr val="black"/>
                </a:solidFill>
              </a:rPr>
              <a:t>banana</a:t>
            </a:r>
            <a:endParaRPr lang="en-US" sz="1836" kern="0" dirty="0">
              <a:solidFill>
                <a:sysClr val="windowText" lastClr="000000"/>
              </a:solidFill>
            </a:endParaRPr>
          </a:p>
        </p:txBody>
      </p:sp>
      <p:sp>
        <p:nvSpPr>
          <p:cNvPr id="63" name="Rectangle 62"/>
          <p:cNvSpPr/>
          <p:nvPr/>
        </p:nvSpPr>
        <p:spPr>
          <a:xfrm>
            <a:off x="1056217" y="4202461"/>
            <a:ext cx="1234688" cy="542399"/>
          </a:xfrm>
          <a:prstGeom prst="rect">
            <a:avLst/>
          </a:prstGeom>
        </p:spPr>
        <p:txBody>
          <a:bodyPr wrap="none">
            <a:spAutoFit/>
          </a:bodyPr>
          <a:lstStyle/>
          <a:p>
            <a:pPr defTabSz="932597">
              <a:defRPr/>
            </a:pPr>
            <a:r>
              <a:rPr lang="en-US" sz="2856" kern="0" dirty="0">
                <a:solidFill>
                  <a:prstClr val="black"/>
                </a:solidFill>
              </a:rPr>
              <a:t>mango</a:t>
            </a:r>
            <a:endParaRPr lang="en-US" sz="1836" kern="0" dirty="0">
              <a:solidFill>
                <a:sysClr val="windowText" lastClr="000000"/>
              </a:solidFill>
            </a:endParaRPr>
          </a:p>
        </p:txBody>
      </p:sp>
      <p:sp>
        <p:nvSpPr>
          <p:cNvPr id="5" name="TextBox 4"/>
          <p:cNvSpPr txBox="1"/>
          <p:nvPr/>
        </p:nvSpPr>
        <p:spPr>
          <a:xfrm>
            <a:off x="7250641" y="6299930"/>
            <a:ext cx="5257952" cy="670445"/>
          </a:xfrm>
          <a:prstGeom prst="rect">
            <a:avLst/>
          </a:prstGeom>
          <a:noFill/>
        </p:spPr>
        <p:txBody>
          <a:bodyPr wrap="square" rtlCol="0">
            <a:spAutoFit/>
          </a:bodyPr>
          <a:lstStyle/>
          <a:p>
            <a:pPr defTabSz="932597">
              <a:defRPr/>
            </a:pPr>
            <a:r>
              <a:rPr lang="en-US" sz="1836" kern="0" dirty="0">
                <a:solidFill>
                  <a:schemeClr val="bg1">
                    <a:lumMod val="50000"/>
                  </a:schemeClr>
                </a:solidFill>
              </a:rPr>
              <a:t>Notes: 1) Popular sim() is cosine, 2) Words/tokens come from some tokenization and transformation</a:t>
            </a:r>
          </a:p>
        </p:txBody>
      </p:sp>
    </p:spTree>
    <p:extLst>
      <p:ext uri="{BB962C8B-B14F-4D97-AF65-F5344CB8AC3E}">
        <p14:creationId xmlns:p14="http://schemas.microsoft.com/office/powerpoint/2010/main" val="396069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Context-based distributed representation</a:t>
            </a:r>
          </a:p>
        </p:txBody>
      </p:sp>
      <p:sp>
        <p:nvSpPr>
          <p:cNvPr id="5" name="Rectangle 4"/>
          <p:cNvSpPr/>
          <p:nvPr/>
        </p:nvSpPr>
        <p:spPr>
          <a:xfrm>
            <a:off x="2391347" y="6665703"/>
            <a:ext cx="8902610" cy="286306"/>
          </a:xfrm>
          <a:prstGeom prst="rect">
            <a:avLst/>
          </a:prstGeom>
        </p:spPr>
        <p:txBody>
          <a:bodyPr wrap="square">
            <a:spAutoFit/>
          </a:bodyPr>
          <a:lstStyle/>
          <a:p>
            <a:pPr defTabSz="932597">
              <a:defRPr/>
            </a:pPr>
            <a:r>
              <a:rPr lang="en-US" sz="1224" kern="0" dirty="0" err="1">
                <a:solidFill>
                  <a:srgbClr val="222222"/>
                </a:solidFill>
              </a:rPr>
              <a:t>Turney</a:t>
            </a:r>
            <a:r>
              <a:rPr lang="en-US" sz="1224" kern="0" dirty="0">
                <a:solidFill>
                  <a:srgbClr val="222222"/>
                </a:solidFill>
              </a:rPr>
              <a:t> and Pantel. </a:t>
            </a:r>
            <a:r>
              <a:rPr lang="en-US" sz="1224" kern="0" dirty="0">
                <a:solidFill>
                  <a:srgbClr val="222222"/>
                </a:solidFill>
                <a:hlinkClick r:id="rId3"/>
              </a:rPr>
              <a:t>From frequency to meaning: Vector space models of semantics</a:t>
            </a:r>
            <a:r>
              <a:rPr lang="en-US" sz="1224" kern="0" dirty="0">
                <a:solidFill>
                  <a:srgbClr val="222222"/>
                </a:solidFill>
              </a:rPr>
              <a:t>. </a:t>
            </a:r>
            <a:r>
              <a:rPr lang="en-US" sz="1224" i="1" kern="0" dirty="0">
                <a:solidFill>
                  <a:srgbClr val="222222"/>
                </a:solidFill>
              </a:rPr>
              <a:t>Journal of artificial intelligence research</a:t>
            </a:r>
            <a:r>
              <a:rPr lang="en-US" sz="1224" kern="0" dirty="0">
                <a:solidFill>
                  <a:srgbClr val="222222"/>
                </a:solidFill>
              </a:rPr>
              <a:t> 2010</a:t>
            </a:r>
            <a:endParaRPr lang="en-US" sz="1224" kern="0" dirty="0">
              <a:solidFill>
                <a:sysClr val="windowText" lastClr="000000"/>
              </a:solidFill>
            </a:endParaRPr>
          </a:p>
        </p:txBody>
      </p:sp>
      <p:grpSp>
        <p:nvGrpSpPr>
          <p:cNvPr id="14" name="Group 13"/>
          <p:cNvGrpSpPr/>
          <p:nvPr/>
        </p:nvGrpSpPr>
        <p:grpSpPr>
          <a:xfrm>
            <a:off x="8116446" y="4806686"/>
            <a:ext cx="3918614" cy="1084513"/>
            <a:chOff x="6264656" y="5118227"/>
            <a:chExt cx="3842127" cy="1063345"/>
          </a:xfrm>
        </p:grpSpPr>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64656" y="5161280"/>
              <a:ext cx="674597" cy="963710"/>
            </a:xfrm>
            <a:prstGeom prst="rect">
              <a:avLst/>
            </a:prstGeom>
            <a:solidFill>
              <a:srgbClr val="FFFFFF">
                <a:shade val="85000"/>
              </a:srgbClr>
            </a:solidFill>
            <a:ln w="381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nvGrpSpPr>
            <p:cNvPr id="16" name="Group 15"/>
            <p:cNvGrpSpPr/>
            <p:nvPr/>
          </p:nvGrpSpPr>
          <p:grpSpPr>
            <a:xfrm>
              <a:off x="7079079" y="5118227"/>
              <a:ext cx="3027704" cy="1063345"/>
              <a:chOff x="7225129" y="4954675"/>
              <a:chExt cx="3027704" cy="1063345"/>
            </a:xfrm>
          </p:grpSpPr>
          <p:sp>
            <p:nvSpPr>
              <p:cNvPr id="17" name="Rectangle 16"/>
              <p:cNvSpPr/>
              <p:nvPr/>
            </p:nvSpPr>
            <p:spPr>
              <a:xfrm>
                <a:off x="7225129" y="4954675"/>
                <a:ext cx="447558" cy="782971"/>
              </a:xfrm>
              <a:prstGeom prst="rect">
                <a:avLst/>
              </a:prstGeom>
            </p:spPr>
            <p:txBody>
              <a:bodyPr wrap="none">
                <a:spAutoFit/>
              </a:bodyPr>
              <a:lstStyle/>
              <a:p>
                <a:pPr defTabSz="932597">
                  <a:defRPr/>
                </a:pPr>
                <a:r>
                  <a:rPr lang="en-GB" sz="4488" kern="0" dirty="0">
                    <a:solidFill>
                      <a:schemeClr val="bg1">
                        <a:lumMod val="85000"/>
                      </a:schemeClr>
                    </a:solidFill>
                    <a:latin typeface="Arial Rounded MT Bold" panose="020F0704030504030204" pitchFamily="34" charset="0"/>
                  </a:rPr>
                  <a:t>“</a:t>
                </a:r>
                <a:endParaRPr lang="en-GB" sz="4488" kern="0" dirty="0">
                  <a:solidFill>
                    <a:schemeClr val="bg1">
                      <a:lumMod val="85000"/>
                    </a:schemeClr>
                  </a:solidFill>
                </a:endParaRPr>
              </a:p>
            </p:txBody>
          </p:sp>
          <p:sp>
            <p:nvSpPr>
              <p:cNvPr id="18" name="Rectangle 17"/>
              <p:cNvSpPr/>
              <p:nvPr/>
            </p:nvSpPr>
            <p:spPr>
              <a:xfrm>
                <a:off x="7427454" y="5116830"/>
                <a:ext cx="2618246" cy="657359"/>
              </a:xfrm>
              <a:prstGeom prst="rect">
                <a:avLst/>
              </a:prstGeom>
            </p:spPr>
            <p:txBody>
              <a:bodyPr wrap="square">
                <a:spAutoFit/>
              </a:bodyPr>
              <a:lstStyle/>
              <a:p>
                <a:pPr defTabSz="932597">
                  <a:defRPr/>
                </a:pPr>
                <a:r>
                  <a:rPr lang="en-GB" sz="1836" kern="0" dirty="0">
                    <a:solidFill>
                      <a:sysClr val="windowText" lastClr="000000"/>
                    </a:solidFill>
                  </a:rPr>
                  <a:t>You shall know a word by the company it keeps</a:t>
                </a:r>
              </a:p>
            </p:txBody>
          </p:sp>
          <p:sp>
            <p:nvSpPr>
              <p:cNvPr id="19" name="Rectangle 18"/>
              <p:cNvSpPr/>
              <p:nvPr/>
            </p:nvSpPr>
            <p:spPr>
              <a:xfrm>
                <a:off x="9805275" y="5235049"/>
                <a:ext cx="447558" cy="782971"/>
              </a:xfrm>
              <a:prstGeom prst="rect">
                <a:avLst/>
              </a:prstGeom>
            </p:spPr>
            <p:txBody>
              <a:bodyPr wrap="none">
                <a:spAutoFit/>
              </a:bodyPr>
              <a:lstStyle/>
              <a:p>
                <a:pPr defTabSz="932597">
                  <a:defRPr/>
                </a:pPr>
                <a:r>
                  <a:rPr lang="en-US" sz="4488" kern="0" dirty="0">
                    <a:solidFill>
                      <a:schemeClr val="bg1">
                        <a:lumMod val="85000"/>
                      </a:schemeClr>
                    </a:solidFill>
                    <a:latin typeface="Arial Rounded MT Bold" panose="020F0704030504030204" pitchFamily="34" charset="0"/>
                  </a:rPr>
                  <a:t>”</a:t>
                </a:r>
                <a:endParaRPr lang="en-GB" sz="4488" kern="0" dirty="0">
                  <a:solidFill>
                    <a:schemeClr val="bg1">
                      <a:lumMod val="85000"/>
                    </a:schemeClr>
                  </a:solidFill>
                </a:endParaRPr>
              </a:p>
            </p:txBody>
          </p:sp>
        </p:grpSp>
      </p:grpSp>
      <p:sp>
        <p:nvSpPr>
          <p:cNvPr id="20" name="Rectangle 19"/>
          <p:cNvSpPr/>
          <p:nvPr/>
        </p:nvSpPr>
        <p:spPr>
          <a:xfrm>
            <a:off x="7972570" y="5905426"/>
            <a:ext cx="4314184" cy="478442"/>
          </a:xfrm>
          <a:prstGeom prst="rect">
            <a:avLst/>
          </a:prstGeom>
        </p:spPr>
        <p:txBody>
          <a:bodyPr wrap="square">
            <a:spAutoFit/>
          </a:bodyPr>
          <a:lstStyle/>
          <a:p>
            <a:pPr defTabSz="932597">
              <a:defRPr/>
            </a:pPr>
            <a:r>
              <a:rPr lang="en-US" sz="1224" kern="0" dirty="0">
                <a:solidFill>
                  <a:sysClr val="windowText" lastClr="000000"/>
                </a:solidFill>
              </a:rPr>
              <a:t>Firth, J. R. (1957). A synopsis of linguistic theory 1930–1955. In Studies in Linguistic Analysis, p. 11. Blackwell, Oxford.</a:t>
            </a:r>
          </a:p>
        </p:txBody>
      </p:sp>
      <p:sp>
        <p:nvSpPr>
          <p:cNvPr id="25" name="Rounded Rectangle 3"/>
          <p:cNvSpPr/>
          <p:nvPr/>
        </p:nvSpPr>
        <p:spPr>
          <a:xfrm>
            <a:off x="2728812" y="2158755"/>
            <a:ext cx="8011496" cy="635251"/>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defTabSz="932597">
              <a:defRPr/>
            </a:pPr>
            <a:endParaRPr lang="en-GB" sz="1836" kern="0">
              <a:solidFill>
                <a:sysClr val="windowText" lastClr="000000"/>
              </a:solidFill>
            </a:endParaRPr>
          </a:p>
        </p:txBody>
      </p:sp>
      <p:sp>
        <p:nvSpPr>
          <p:cNvPr id="26" name="Oval 25"/>
          <p:cNvSpPr/>
          <p:nvPr/>
        </p:nvSpPr>
        <p:spPr>
          <a:xfrm>
            <a:off x="2878418" y="2223201"/>
            <a:ext cx="506360" cy="506360"/>
          </a:xfrm>
          <a:prstGeom prst="ellipse">
            <a:avLst/>
          </a:prstGeom>
        </p:spPr>
        <p:style>
          <a:lnRef idx="2">
            <a:schemeClr val="accent3"/>
          </a:lnRef>
          <a:fillRef idx="1">
            <a:schemeClr val="lt1"/>
          </a:fillRef>
          <a:effectRef idx="0">
            <a:schemeClr val="accent3"/>
          </a:effectRef>
          <a:fontRef idx="minor">
            <a:schemeClr val="dk1"/>
          </a:fontRef>
        </p:style>
        <p:txBody>
          <a:bodyPr rtlCol="0" anchor="ctr"/>
          <a:lstStyle/>
          <a:p>
            <a:pPr algn="ctr" defTabSz="932597">
              <a:defRPr/>
            </a:pPr>
            <a:endParaRPr lang="en-GB" sz="1836" kern="0" dirty="0">
              <a:solidFill>
                <a:sysClr val="windowText" lastClr="000000"/>
              </a:solidFill>
              <a:latin typeface="Segoe UI Semibold" panose="020B0702040204020203" pitchFamily="34" charset="0"/>
              <a:cs typeface="Segoe UI Semibold" panose="020B0702040204020203" pitchFamily="34" charset="0"/>
            </a:endParaRPr>
          </a:p>
        </p:txBody>
      </p:sp>
      <p:sp>
        <p:nvSpPr>
          <p:cNvPr id="27" name="Oval 26"/>
          <p:cNvSpPr/>
          <p:nvPr/>
        </p:nvSpPr>
        <p:spPr>
          <a:xfrm>
            <a:off x="3534384" y="2223200"/>
            <a:ext cx="506360" cy="506360"/>
          </a:xfrm>
          <a:prstGeom prst="ellipse">
            <a:avLst/>
          </a:prstGeom>
          <a:solidFill>
            <a:srgbClr val="00B0F0"/>
          </a:solidFill>
        </p:spPr>
        <p:style>
          <a:lnRef idx="2">
            <a:schemeClr val="accent3"/>
          </a:lnRef>
          <a:fillRef idx="1">
            <a:schemeClr val="lt1"/>
          </a:fillRef>
          <a:effectRef idx="0">
            <a:schemeClr val="accent3"/>
          </a:effectRef>
          <a:fontRef idx="minor">
            <a:schemeClr val="dk1"/>
          </a:fontRef>
        </p:style>
        <p:txBody>
          <a:bodyPr rtlCol="0" anchor="ctr"/>
          <a:lstStyle/>
          <a:p>
            <a:pPr algn="ctr" defTabSz="932597">
              <a:defRPr/>
            </a:pPr>
            <a:endParaRPr lang="en-GB" sz="1836" kern="0" dirty="0">
              <a:solidFill>
                <a:sysClr val="windowText" lastClr="000000"/>
              </a:solidFill>
              <a:latin typeface="Segoe UI Semibold" panose="020B0702040204020203" pitchFamily="34" charset="0"/>
              <a:cs typeface="Segoe UI Semibold" panose="020B0702040204020203" pitchFamily="34" charset="0"/>
            </a:endParaRPr>
          </a:p>
        </p:txBody>
      </p:sp>
      <p:sp>
        <p:nvSpPr>
          <p:cNvPr id="28" name="Oval 27"/>
          <p:cNvSpPr/>
          <p:nvPr/>
        </p:nvSpPr>
        <p:spPr>
          <a:xfrm>
            <a:off x="4190350" y="2223199"/>
            <a:ext cx="506360" cy="506360"/>
          </a:xfrm>
          <a:prstGeom prst="ellipse">
            <a:avLst/>
          </a:prstGeom>
        </p:spPr>
        <p:style>
          <a:lnRef idx="2">
            <a:schemeClr val="accent3"/>
          </a:lnRef>
          <a:fillRef idx="1">
            <a:schemeClr val="lt1"/>
          </a:fillRef>
          <a:effectRef idx="0">
            <a:schemeClr val="accent3"/>
          </a:effectRef>
          <a:fontRef idx="minor">
            <a:schemeClr val="dk1"/>
          </a:fontRef>
        </p:style>
        <p:txBody>
          <a:bodyPr rtlCol="0" anchor="ctr"/>
          <a:lstStyle/>
          <a:p>
            <a:pPr algn="ctr" defTabSz="932597">
              <a:defRPr/>
            </a:pPr>
            <a:endParaRPr lang="en-GB" sz="1836" kern="0" dirty="0">
              <a:solidFill>
                <a:sysClr val="windowText" lastClr="000000"/>
              </a:solidFill>
              <a:latin typeface="Segoe UI Semibold" panose="020B0702040204020203" pitchFamily="34" charset="0"/>
              <a:cs typeface="Segoe UI Semibold" panose="020B0702040204020203" pitchFamily="34" charset="0"/>
            </a:endParaRPr>
          </a:p>
        </p:txBody>
      </p:sp>
      <p:sp>
        <p:nvSpPr>
          <p:cNvPr id="29" name="Oval 28"/>
          <p:cNvSpPr/>
          <p:nvPr/>
        </p:nvSpPr>
        <p:spPr>
          <a:xfrm>
            <a:off x="4846316" y="2223199"/>
            <a:ext cx="506360" cy="506360"/>
          </a:xfrm>
          <a:prstGeom prst="ellipse">
            <a:avLst/>
          </a:prstGeom>
        </p:spPr>
        <p:style>
          <a:lnRef idx="2">
            <a:schemeClr val="accent3"/>
          </a:lnRef>
          <a:fillRef idx="1">
            <a:schemeClr val="lt1"/>
          </a:fillRef>
          <a:effectRef idx="0">
            <a:schemeClr val="accent3"/>
          </a:effectRef>
          <a:fontRef idx="minor">
            <a:schemeClr val="dk1"/>
          </a:fontRef>
        </p:style>
        <p:txBody>
          <a:bodyPr rtlCol="0" anchor="ctr"/>
          <a:lstStyle/>
          <a:p>
            <a:pPr algn="ctr" defTabSz="932597">
              <a:defRPr/>
            </a:pPr>
            <a:endParaRPr lang="en-GB" sz="1836" kern="0" dirty="0">
              <a:solidFill>
                <a:sysClr val="windowText" lastClr="000000"/>
              </a:solidFill>
              <a:latin typeface="Segoe UI Semibold" panose="020B0702040204020203" pitchFamily="34" charset="0"/>
              <a:cs typeface="Segoe UI Semibold" panose="020B0702040204020203" pitchFamily="34" charset="0"/>
            </a:endParaRPr>
          </a:p>
        </p:txBody>
      </p:sp>
      <p:sp>
        <p:nvSpPr>
          <p:cNvPr id="31" name="Oval 30"/>
          <p:cNvSpPr/>
          <p:nvPr/>
        </p:nvSpPr>
        <p:spPr>
          <a:xfrm>
            <a:off x="5498313" y="2223201"/>
            <a:ext cx="506360" cy="506360"/>
          </a:xfrm>
          <a:prstGeom prst="ellipse">
            <a:avLst/>
          </a:prstGeom>
        </p:spPr>
        <p:style>
          <a:lnRef idx="2">
            <a:schemeClr val="accent3"/>
          </a:lnRef>
          <a:fillRef idx="1">
            <a:schemeClr val="lt1"/>
          </a:fillRef>
          <a:effectRef idx="0">
            <a:schemeClr val="accent3"/>
          </a:effectRef>
          <a:fontRef idx="minor">
            <a:schemeClr val="dk1"/>
          </a:fontRef>
        </p:style>
        <p:txBody>
          <a:bodyPr rtlCol="0" anchor="ctr"/>
          <a:lstStyle/>
          <a:p>
            <a:pPr algn="ctr" defTabSz="932597">
              <a:defRPr/>
            </a:pPr>
            <a:endParaRPr lang="en-GB" sz="1836" kern="0" dirty="0">
              <a:solidFill>
                <a:sysClr val="windowText" lastClr="000000"/>
              </a:solidFill>
              <a:latin typeface="Segoe UI Semibold" panose="020B0702040204020203" pitchFamily="34" charset="0"/>
              <a:cs typeface="Segoe UI Semibold" panose="020B0702040204020203" pitchFamily="34" charset="0"/>
            </a:endParaRPr>
          </a:p>
        </p:txBody>
      </p:sp>
      <p:sp>
        <p:nvSpPr>
          <p:cNvPr id="32" name="Oval 31"/>
          <p:cNvSpPr/>
          <p:nvPr/>
        </p:nvSpPr>
        <p:spPr>
          <a:xfrm>
            <a:off x="6154278" y="2223200"/>
            <a:ext cx="506360" cy="506360"/>
          </a:xfrm>
          <a:prstGeom prst="ellipse">
            <a:avLst/>
          </a:prstGeom>
          <a:solidFill>
            <a:srgbClr val="00B0F0"/>
          </a:solidFill>
        </p:spPr>
        <p:style>
          <a:lnRef idx="2">
            <a:schemeClr val="accent3"/>
          </a:lnRef>
          <a:fillRef idx="1">
            <a:schemeClr val="lt1"/>
          </a:fillRef>
          <a:effectRef idx="0">
            <a:schemeClr val="accent3"/>
          </a:effectRef>
          <a:fontRef idx="minor">
            <a:schemeClr val="dk1"/>
          </a:fontRef>
        </p:style>
        <p:txBody>
          <a:bodyPr rtlCol="0" anchor="ctr"/>
          <a:lstStyle/>
          <a:p>
            <a:pPr algn="ctr" defTabSz="932597">
              <a:defRPr/>
            </a:pPr>
            <a:endParaRPr lang="en-GB" sz="1836" kern="0" dirty="0">
              <a:solidFill>
                <a:sysClr val="windowText" lastClr="000000"/>
              </a:solidFill>
              <a:latin typeface="Segoe UI Semibold" panose="020B0702040204020203" pitchFamily="34" charset="0"/>
              <a:cs typeface="Segoe UI Semibold" panose="020B0702040204020203" pitchFamily="34" charset="0"/>
            </a:endParaRPr>
          </a:p>
        </p:txBody>
      </p:sp>
      <p:sp>
        <p:nvSpPr>
          <p:cNvPr id="33" name="Oval 32"/>
          <p:cNvSpPr/>
          <p:nvPr/>
        </p:nvSpPr>
        <p:spPr>
          <a:xfrm>
            <a:off x="6810244" y="2223199"/>
            <a:ext cx="506360" cy="506360"/>
          </a:xfrm>
          <a:prstGeom prst="ellipse">
            <a:avLst/>
          </a:prstGeom>
        </p:spPr>
        <p:style>
          <a:lnRef idx="2">
            <a:schemeClr val="accent3"/>
          </a:lnRef>
          <a:fillRef idx="1">
            <a:schemeClr val="lt1"/>
          </a:fillRef>
          <a:effectRef idx="0">
            <a:schemeClr val="accent3"/>
          </a:effectRef>
          <a:fontRef idx="minor">
            <a:schemeClr val="dk1"/>
          </a:fontRef>
        </p:style>
        <p:txBody>
          <a:bodyPr rtlCol="0" anchor="ctr"/>
          <a:lstStyle/>
          <a:p>
            <a:pPr algn="ctr" defTabSz="932597">
              <a:defRPr/>
            </a:pPr>
            <a:endParaRPr lang="en-GB" sz="1836" kern="0" dirty="0">
              <a:solidFill>
                <a:sysClr val="windowText" lastClr="000000"/>
              </a:solidFill>
              <a:latin typeface="Segoe UI Semibold" panose="020B0702040204020203" pitchFamily="34" charset="0"/>
              <a:cs typeface="Segoe UI Semibold" panose="020B0702040204020203" pitchFamily="34" charset="0"/>
            </a:endParaRPr>
          </a:p>
        </p:txBody>
      </p:sp>
      <p:sp>
        <p:nvSpPr>
          <p:cNvPr id="34" name="Oval 33"/>
          <p:cNvSpPr/>
          <p:nvPr/>
        </p:nvSpPr>
        <p:spPr>
          <a:xfrm>
            <a:off x="7466211" y="2223199"/>
            <a:ext cx="506360" cy="506360"/>
          </a:xfrm>
          <a:prstGeom prst="ellipse">
            <a:avLst/>
          </a:prstGeom>
          <a:solidFill>
            <a:srgbClr val="00B0F0"/>
          </a:solidFill>
        </p:spPr>
        <p:style>
          <a:lnRef idx="2">
            <a:schemeClr val="accent3"/>
          </a:lnRef>
          <a:fillRef idx="1">
            <a:schemeClr val="lt1"/>
          </a:fillRef>
          <a:effectRef idx="0">
            <a:schemeClr val="accent3"/>
          </a:effectRef>
          <a:fontRef idx="minor">
            <a:schemeClr val="dk1"/>
          </a:fontRef>
        </p:style>
        <p:txBody>
          <a:bodyPr rtlCol="0" anchor="ctr"/>
          <a:lstStyle/>
          <a:p>
            <a:pPr algn="ctr" defTabSz="932597">
              <a:defRPr/>
            </a:pPr>
            <a:endParaRPr lang="en-GB" sz="1836" kern="0" dirty="0">
              <a:solidFill>
                <a:sysClr val="windowText" lastClr="000000"/>
              </a:solidFill>
              <a:latin typeface="Segoe UI Semibold" panose="020B0702040204020203" pitchFamily="34" charset="0"/>
              <a:cs typeface="Segoe UI Semibold" panose="020B0702040204020203" pitchFamily="34" charset="0"/>
            </a:endParaRPr>
          </a:p>
        </p:txBody>
      </p:sp>
      <p:sp>
        <p:nvSpPr>
          <p:cNvPr id="35" name="Oval 34"/>
          <p:cNvSpPr/>
          <p:nvPr/>
        </p:nvSpPr>
        <p:spPr>
          <a:xfrm>
            <a:off x="8118206" y="2223199"/>
            <a:ext cx="506360" cy="506360"/>
          </a:xfrm>
          <a:prstGeom prst="ellipse">
            <a:avLst/>
          </a:prstGeom>
        </p:spPr>
        <p:style>
          <a:lnRef idx="2">
            <a:schemeClr val="accent3"/>
          </a:lnRef>
          <a:fillRef idx="1">
            <a:schemeClr val="lt1"/>
          </a:fillRef>
          <a:effectRef idx="0">
            <a:schemeClr val="accent3"/>
          </a:effectRef>
          <a:fontRef idx="minor">
            <a:schemeClr val="dk1"/>
          </a:fontRef>
        </p:style>
        <p:txBody>
          <a:bodyPr rtlCol="0" anchor="ctr"/>
          <a:lstStyle/>
          <a:p>
            <a:pPr algn="ctr" defTabSz="932597">
              <a:defRPr/>
            </a:pPr>
            <a:endParaRPr lang="en-GB" sz="1836" kern="0" dirty="0">
              <a:solidFill>
                <a:sysClr val="windowText" lastClr="000000"/>
              </a:solidFill>
              <a:latin typeface="Segoe UI Semibold" panose="020B0702040204020203" pitchFamily="34" charset="0"/>
              <a:cs typeface="Segoe UI Semibold" panose="020B0702040204020203" pitchFamily="34" charset="0"/>
            </a:endParaRPr>
          </a:p>
        </p:txBody>
      </p:sp>
      <p:sp>
        <p:nvSpPr>
          <p:cNvPr id="36" name="Oval 35"/>
          <p:cNvSpPr/>
          <p:nvPr/>
        </p:nvSpPr>
        <p:spPr>
          <a:xfrm>
            <a:off x="8774172" y="2223198"/>
            <a:ext cx="506360" cy="506360"/>
          </a:xfrm>
          <a:prstGeom prst="ellipse">
            <a:avLst/>
          </a:prstGeom>
          <a:solidFill>
            <a:srgbClr val="00B0F0"/>
          </a:solidFill>
        </p:spPr>
        <p:style>
          <a:lnRef idx="2">
            <a:schemeClr val="accent3"/>
          </a:lnRef>
          <a:fillRef idx="1">
            <a:schemeClr val="lt1"/>
          </a:fillRef>
          <a:effectRef idx="0">
            <a:schemeClr val="accent3"/>
          </a:effectRef>
          <a:fontRef idx="minor">
            <a:schemeClr val="dk1"/>
          </a:fontRef>
        </p:style>
        <p:txBody>
          <a:bodyPr rtlCol="0" anchor="ctr"/>
          <a:lstStyle/>
          <a:p>
            <a:pPr algn="ctr" defTabSz="932597">
              <a:defRPr/>
            </a:pPr>
            <a:endParaRPr lang="en-GB" sz="1836" kern="0" dirty="0">
              <a:solidFill>
                <a:sysClr val="windowText" lastClr="000000"/>
              </a:solidFill>
              <a:latin typeface="Segoe UI Semibold" panose="020B0702040204020203" pitchFamily="34" charset="0"/>
              <a:cs typeface="Segoe UI Semibold" panose="020B0702040204020203" pitchFamily="34" charset="0"/>
            </a:endParaRPr>
          </a:p>
        </p:txBody>
      </p:sp>
      <p:sp>
        <p:nvSpPr>
          <p:cNvPr id="37" name="Oval 36"/>
          <p:cNvSpPr/>
          <p:nvPr/>
        </p:nvSpPr>
        <p:spPr>
          <a:xfrm>
            <a:off x="9430137" y="2223197"/>
            <a:ext cx="506360" cy="506360"/>
          </a:xfrm>
          <a:prstGeom prst="ellipse">
            <a:avLst/>
          </a:prstGeom>
        </p:spPr>
        <p:style>
          <a:lnRef idx="2">
            <a:schemeClr val="accent3"/>
          </a:lnRef>
          <a:fillRef idx="1">
            <a:schemeClr val="lt1"/>
          </a:fillRef>
          <a:effectRef idx="0">
            <a:schemeClr val="accent3"/>
          </a:effectRef>
          <a:fontRef idx="minor">
            <a:schemeClr val="dk1"/>
          </a:fontRef>
        </p:style>
        <p:txBody>
          <a:bodyPr rtlCol="0" anchor="ctr"/>
          <a:lstStyle/>
          <a:p>
            <a:pPr algn="ctr" defTabSz="932597">
              <a:defRPr/>
            </a:pPr>
            <a:endParaRPr lang="en-GB" sz="1836" kern="0" dirty="0">
              <a:solidFill>
                <a:sysClr val="windowText" lastClr="000000"/>
              </a:solidFill>
              <a:latin typeface="Segoe UI Semibold" panose="020B0702040204020203" pitchFamily="34" charset="0"/>
              <a:cs typeface="Segoe UI Semibold" panose="020B0702040204020203" pitchFamily="34" charset="0"/>
            </a:endParaRPr>
          </a:p>
        </p:txBody>
      </p:sp>
      <p:sp>
        <p:nvSpPr>
          <p:cNvPr id="38" name="Oval 37"/>
          <p:cNvSpPr/>
          <p:nvPr/>
        </p:nvSpPr>
        <p:spPr>
          <a:xfrm>
            <a:off x="10086104" y="2223197"/>
            <a:ext cx="506360" cy="506360"/>
          </a:xfrm>
          <a:prstGeom prst="ellipse">
            <a:avLst/>
          </a:prstGeom>
        </p:spPr>
        <p:style>
          <a:lnRef idx="2">
            <a:schemeClr val="accent3"/>
          </a:lnRef>
          <a:fillRef idx="1">
            <a:schemeClr val="lt1"/>
          </a:fillRef>
          <a:effectRef idx="0">
            <a:schemeClr val="accent3"/>
          </a:effectRef>
          <a:fontRef idx="minor">
            <a:schemeClr val="dk1"/>
          </a:fontRef>
        </p:style>
        <p:txBody>
          <a:bodyPr rtlCol="0" anchor="ctr"/>
          <a:lstStyle/>
          <a:p>
            <a:pPr algn="ctr" defTabSz="932597">
              <a:defRPr/>
            </a:pPr>
            <a:endParaRPr lang="en-GB" sz="1836" kern="0" dirty="0">
              <a:solidFill>
                <a:sysClr val="windowText" lastClr="000000"/>
              </a:solidFill>
              <a:latin typeface="Segoe UI Semibold" panose="020B0702040204020203" pitchFamily="34" charset="0"/>
              <a:cs typeface="Segoe UI Semibold" panose="020B0702040204020203" pitchFamily="34" charset="0"/>
            </a:endParaRPr>
          </a:p>
        </p:txBody>
      </p:sp>
      <p:sp>
        <p:nvSpPr>
          <p:cNvPr id="42" name="Rounded Rectangle 36"/>
          <p:cNvSpPr/>
          <p:nvPr/>
        </p:nvSpPr>
        <p:spPr>
          <a:xfrm>
            <a:off x="2728812" y="3115928"/>
            <a:ext cx="8011496" cy="635251"/>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defTabSz="932597">
              <a:defRPr/>
            </a:pPr>
            <a:endParaRPr lang="en-GB" sz="1836" kern="0">
              <a:solidFill>
                <a:sysClr val="windowText" lastClr="000000"/>
              </a:solidFill>
            </a:endParaRPr>
          </a:p>
        </p:txBody>
      </p:sp>
      <p:sp>
        <p:nvSpPr>
          <p:cNvPr id="43" name="Oval 42"/>
          <p:cNvSpPr/>
          <p:nvPr/>
        </p:nvSpPr>
        <p:spPr>
          <a:xfrm>
            <a:off x="2878418" y="3180373"/>
            <a:ext cx="506360" cy="506360"/>
          </a:xfrm>
          <a:prstGeom prst="ellipse">
            <a:avLst/>
          </a:prstGeom>
        </p:spPr>
        <p:style>
          <a:lnRef idx="2">
            <a:schemeClr val="accent3"/>
          </a:lnRef>
          <a:fillRef idx="1">
            <a:schemeClr val="lt1"/>
          </a:fillRef>
          <a:effectRef idx="0">
            <a:schemeClr val="accent3"/>
          </a:effectRef>
          <a:fontRef idx="minor">
            <a:schemeClr val="dk1"/>
          </a:fontRef>
        </p:style>
        <p:txBody>
          <a:bodyPr rtlCol="0" anchor="ctr"/>
          <a:lstStyle/>
          <a:p>
            <a:pPr algn="ctr" defTabSz="932597">
              <a:defRPr/>
            </a:pPr>
            <a:endParaRPr lang="en-GB" sz="1836" kern="0" dirty="0">
              <a:solidFill>
                <a:sysClr val="windowText" lastClr="000000"/>
              </a:solidFill>
              <a:latin typeface="Segoe UI Semibold" panose="020B0702040204020203" pitchFamily="34" charset="0"/>
              <a:cs typeface="Segoe UI Semibold" panose="020B0702040204020203" pitchFamily="34" charset="0"/>
            </a:endParaRPr>
          </a:p>
        </p:txBody>
      </p:sp>
      <p:sp>
        <p:nvSpPr>
          <p:cNvPr id="44" name="Oval 43"/>
          <p:cNvSpPr/>
          <p:nvPr/>
        </p:nvSpPr>
        <p:spPr>
          <a:xfrm>
            <a:off x="3534384" y="3180372"/>
            <a:ext cx="506360" cy="506360"/>
          </a:xfrm>
          <a:prstGeom prst="ellipse">
            <a:avLst/>
          </a:prstGeom>
          <a:solidFill>
            <a:srgbClr val="00B0F0"/>
          </a:solidFill>
        </p:spPr>
        <p:style>
          <a:lnRef idx="2">
            <a:schemeClr val="accent3"/>
          </a:lnRef>
          <a:fillRef idx="1">
            <a:schemeClr val="lt1"/>
          </a:fillRef>
          <a:effectRef idx="0">
            <a:schemeClr val="accent3"/>
          </a:effectRef>
          <a:fontRef idx="minor">
            <a:schemeClr val="dk1"/>
          </a:fontRef>
        </p:style>
        <p:txBody>
          <a:bodyPr rtlCol="0" anchor="ctr"/>
          <a:lstStyle/>
          <a:p>
            <a:pPr algn="ctr" defTabSz="932597">
              <a:defRPr/>
            </a:pPr>
            <a:endParaRPr lang="en-GB" sz="1836" kern="0" dirty="0">
              <a:solidFill>
                <a:sysClr val="windowText" lastClr="000000"/>
              </a:solidFill>
              <a:latin typeface="Segoe UI Semibold" panose="020B0702040204020203" pitchFamily="34" charset="0"/>
              <a:cs typeface="Segoe UI Semibold" panose="020B0702040204020203" pitchFamily="34" charset="0"/>
            </a:endParaRPr>
          </a:p>
        </p:txBody>
      </p:sp>
      <p:sp>
        <p:nvSpPr>
          <p:cNvPr id="45" name="Oval 44"/>
          <p:cNvSpPr/>
          <p:nvPr/>
        </p:nvSpPr>
        <p:spPr>
          <a:xfrm>
            <a:off x="4190350" y="3180371"/>
            <a:ext cx="506360" cy="506360"/>
          </a:xfrm>
          <a:prstGeom prst="ellipse">
            <a:avLst/>
          </a:prstGeom>
        </p:spPr>
        <p:style>
          <a:lnRef idx="2">
            <a:schemeClr val="accent3"/>
          </a:lnRef>
          <a:fillRef idx="1">
            <a:schemeClr val="lt1"/>
          </a:fillRef>
          <a:effectRef idx="0">
            <a:schemeClr val="accent3"/>
          </a:effectRef>
          <a:fontRef idx="minor">
            <a:schemeClr val="dk1"/>
          </a:fontRef>
        </p:style>
        <p:txBody>
          <a:bodyPr rtlCol="0" anchor="ctr"/>
          <a:lstStyle/>
          <a:p>
            <a:pPr algn="ctr" defTabSz="932597">
              <a:defRPr/>
            </a:pPr>
            <a:endParaRPr lang="en-GB" sz="1836" kern="0" dirty="0">
              <a:solidFill>
                <a:sysClr val="windowText" lastClr="000000"/>
              </a:solidFill>
              <a:latin typeface="Segoe UI Semibold" panose="020B0702040204020203" pitchFamily="34" charset="0"/>
              <a:cs typeface="Segoe UI Semibold" panose="020B0702040204020203" pitchFamily="34" charset="0"/>
            </a:endParaRPr>
          </a:p>
        </p:txBody>
      </p:sp>
      <p:sp>
        <p:nvSpPr>
          <p:cNvPr id="46" name="Oval 45"/>
          <p:cNvSpPr/>
          <p:nvPr/>
        </p:nvSpPr>
        <p:spPr>
          <a:xfrm>
            <a:off x="4846316" y="3180371"/>
            <a:ext cx="506360" cy="506360"/>
          </a:xfrm>
          <a:prstGeom prst="ellipse">
            <a:avLst/>
          </a:prstGeom>
          <a:solidFill>
            <a:srgbClr val="00B0F0"/>
          </a:solidFill>
        </p:spPr>
        <p:style>
          <a:lnRef idx="2">
            <a:schemeClr val="accent3"/>
          </a:lnRef>
          <a:fillRef idx="1">
            <a:schemeClr val="lt1"/>
          </a:fillRef>
          <a:effectRef idx="0">
            <a:schemeClr val="accent3"/>
          </a:effectRef>
          <a:fontRef idx="minor">
            <a:schemeClr val="dk1"/>
          </a:fontRef>
        </p:style>
        <p:txBody>
          <a:bodyPr rtlCol="0" anchor="ctr"/>
          <a:lstStyle/>
          <a:p>
            <a:pPr algn="ctr" defTabSz="932597">
              <a:defRPr/>
            </a:pPr>
            <a:endParaRPr lang="en-GB" sz="1836" kern="0" dirty="0">
              <a:solidFill>
                <a:sysClr val="windowText" lastClr="000000"/>
              </a:solidFill>
              <a:latin typeface="Segoe UI Semibold" panose="020B0702040204020203" pitchFamily="34" charset="0"/>
              <a:cs typeface="Segoe UI Semibold" panose="020B0702040204020203" pitchFamily="34" charset="0"/>
            </a:endParaRPr>
          </a:p>
        </p:txBody>
      </p:sp>
      <p:sp>
        <p:nvSpPr>
          <p:cNvPr id="47" name="Oval 46"/>
          <p:cNvSpPr/>
          <p:nvPr/>
        </p:nvSpPr>
        <p:spPr>
          <a:xfrm>
            <a:off x="5498313" y="3180373"/>
            <a:ext cx="506360" cy="506360"/>
          </a:xfrm>
          <a:prstGeom prst="ellipse">
            <a:avLst/>
          </a:prstGeom>
        </p:spPr>
        <p:style>
          <a:lnRef idx="2">
            <a:schemeClr val="accent3"/>
          </a:lnRef>
          <a:fillRef idx="1">
            <a:schemeClr val="lt1"/>
          </a:fillRef>
          <a:effectRef idx="0">
            <a:schemeClr val="accent3"/>
          </a:effectRef>
          <a:fontRef idx="minor">
            <a:schemeClr val="dk1"/>
          </a:fontRef>
        </p:style>
        <p:txBody>
          <a:bodyPr rtlCol="0" anchor="ctr"/>
          <a:lstStyle/>
          <a:p>
            <a:pPr algn="ctr" defTabSz="932597">
              <a:defRPr/>
            </a:pPr>
            <a:endParaRPr lang="en-GB" sz="1836" kern="0" dirty="0">
              <a:solidFill>
                <a:sysClr val="windowText" lastClr="000000"/>
              </a:solidFill>
              <a:latin typeface="Segoe UI Semibold" panose="020B0702040204020203" pitchFamily="34" charset="0"/>
              <a:cs typeface="Segoe UI Semibold" panose="020B0702040204020203" pitchFamily="34" charset="0"/>
            </a:endParaRPr>
          </a:p>
        </p:txBody>
      </p:sp>
      <p:sp>
        <p:nvSpPr>
          <p:cNvPr id="48" name="Oval 47"/>
          <p:cNvSpPr/>
          <p:nvPr/>
        </p:nvSpPr>
        <p:spPr>
          <a:xfrm>
            <a:off x="6154278" y="3180372"/>
            <a:ext cx="506360" cy="506360"/>
          </a:xfrm>
          <a:prstGeom prst="ellipse">
            <a:avLst/>
          </a:prstGeom>
        </p:spPr>
        <p:style>
          <a:lnRef idx="2">
            <a:schemeClr val="accent3"/>
          </a:lnRef>
          <a:fillRef idx="1">
            <a:schemeClr val="lt1"/>
          </a:fillRef>
          <a:effectRef idx="0">
            <a:schemeClr val="accent3"/>
          </a:effectRef>
          <a:fontRef idx="minor">
            <a:schemeClr val="dk1"/>
          </a:fontRef>
        </p:style>
        <p:txBody>
          <a:bodyPr rtlCol="0" anchor="ctr"/>
          <a:lstStyle/>
          <a:p>
            <a:pPr algn="ctr" defTabSz="932597">
              <a:defRPr/>
            </a:pPr>
            <a:endParaRPr lang="en-GB" sz="1836" kern="0" dirty="0">
              <a:solidFill>
                <a:sysClr val="windowText" lastClr="000000"/>
              </a:solidFill>
              <a:latin typeface="Segoe UI Semibold" panose="020B0702040204020203" pitchFamily="34" charset="0"/>
              <a:cs typeface="Segoe UI Semibold" panose="020B0702040204020203" pitchFamily="34" charset="0"/>
            </a:endParaRPr>
          </a:p>
        </p:txBody>
      </p:sp>
      <p:sp>
        <p:nvSpPr>
          <p:cNvPr id="49" name="Oval 48"/>
          <p:cNvSpPr/>
          <p:nvPr/>
        </p:nvSpPr>
        <p:spPr>
          <a:xfrm>
            <a:off x="6810244" y="3180371"/>
            <a:ext cx="506360" cy="506360"/>
          </a:xfrm>
          <a:prstGeom prst="ellipse">
            <a:avLst/>
          </a:prstGeom>
        </p:spPr>
        <p:style>
          <a:lnRef idx="2">
            <a:schemeClr val="accent3"/>
          </a:lnRef>
          <a:fillRef idx="1">
            <a:schemeClr val="lt1"/>
          </a:fillRef>
          <a:effectRef idx="0">
            <a:schemeClr val="accent3"/>
          </a:effectRef>
          <a:fontRef idx="minor">
            <a:schemeClr val="dk1"/>
          </a:fontRef>
        </p:style>
        <p:txBody>
          <a:bodyPr rtlCol="0" anchor="ctr"/>
          <a:lstStyle/>
          <a:p>
            <a:pPr algn="ctr" defTabSz="932597">
              <a:defRPr/>
            </a:pPr>
            <a:endParaRPr lang="en-GB" sz="1836" kern="0" dirty="0">
              <a:solidFill>
                <a:sysClr val="windowText" lastClr="000000"/>
              </a:solidFill>
              <a:latin typeface="Segoe UI Semibold" panose="020B0702040204020203" pitchFamily="34" charset="0"/>
              <a:cs typeface="Segoe UI Semibold" panose="020B0702040204020203" pitchFamily="34" charset="0"/>
            </a:endParaRPr>
          </a:p>
        </p:txBody>
      </p:sp>
      <p:sp>
        <p:nvSpPr>
          <p:cNvPr id="50" name="Oval 49"/>
          <p:cNvSpPr/>
          <p:nvPr/>
        </p:nvSpPr>
        <p:spPr>
          <a:xfrm>
            <a:off x="7466211" y="3180371"/>
            <a:ext cx="506360" cy="506360"/>
          </a:xfrm>
          <a:prstGeom prst="ellipse">
            <a:avLst/>
          </a:prstGeom>
          <a:solidFill>
            <a:srgbClr val="00B0F0"/>
          </a:solidFill>
        </p:spPr>
        <p:style>
          <a:lnRef idx="2">
            <a:schemeClr val="accent3"/>
          </a:lnRef>
          <a:fillRef idx="1">
            <a:schemeClr val="lt1"/>
          </a:fillRef>
          <a:effectRef idx="0">
            <a:schemeClr val="accent3"/>
          </a:effectRef>
          <a:fontRef idx="minor">
            <a:schemeClr val="dk1"/>
          </a:fontRef>
        </p:style>
        <p:txBody>
          <a:bodyPr rtlCol="0" anchor="ctr"/>
          <a:lstStyle/>
          <a:p>
            <a:pPr algn="ctr" defTabSz="932597">
              <a:defRPr/>
            </a:pPr>
            <a:endParaRPr lang="en-GB" sz="1836" kern="0" dirty="0">
              <a:solidFill>
                <a:sysClr val="windowText" lastClr="000000"/>
              </a:solidFill>
              <a:latin typeface="Segoe UI Semibold" panose="020B0702040204020203" pitchFamily="34" charset="0"/>
              <a:cs typeface="Segoe UI Semibold" panose="020B0702040204020203" pitchFamily="34" charset="0"/>
            </a:endParaRPr>
          </a:p>
        </p:txBody>
      </p:sp>
      <p:sp>
        <p:nvSpPr>
          <p:cNvPr id="51" name="Oval 50"/>
          <p:cNvSpPr/>
          <p:nvPr/>
        </p:nvSpPr>
        <p:spPr>
          <a:xfrm>
            <a:off x="8118206" y="3180371"/>
            <a:ext cx="506360" cy="506360"/>
          </a:xfrm>
          <a:prstGeom prst="ellipse">
            <a:avLst/>
          </a:prstGeom>
        </p:spPr>
        <p:style>
          <a:lnRef idx="2">
            <a:schemeClr val="accent3"/>
          </a:lnRef>
          <a:fillRef idx="1">
            <a:schemeClr val="lt1"/>
          </a:fillRef>
          <a:effectRef idx="0">
            <a:schemeClr val="accent3"/>
          </a:effectRef>
          <a:fontRef idx="minor">
            <a:schemeClr val="dk1"/>
          </a:fontRef>
        </p:style>
        <p:txBody>
          <a:bodyPr rtlCol="0" anchor="ctr"/>
          <a:lstStyle/>
          <a:p>
            <a:pPr algn="ctr" defTabSz="932597">
              <a:defRPr/>
            </a:pPr>
            <a:endParaRPr lang="en-GB" sz="1836" kern="0" dirty="0">
              <a:solidFill>
                <a:sysClr val="windowText" lastClr="000000"/>
              </a:solidFill>
              <a:latin typeface="Segoe UI Semibold" panose="020B0702040204020203" pitchFamily="34" charset="0"/>
              <a:cs typeface="Segoe UI Semibold" panose="020B0702040204020203" pitchFamily="34" charset="0"/>
            </a:endParaRPr>
          </a:p>
        </p:txBody>
      </p:sp>
      <p:sp>
        <p:nvSpPr>
          <p:cNvPr id="52" name="Oval 51"/>
          <p:cNvSpPr/>
          <p:nvPr/>
        </p:nvSpPr>
        <p:spPr>
          <a:xfrm>
            <a:off x="8774172" y="3180370"/>
            <a:ext cx="506360" cy="506360"/>
          </a:xfrm>
          <a:prstGeom prst="ellipse">
            <a:avLst/>
          </a:prstGeom>
          <a:solidFill>
            <a:srgbClr val="00B0F0"/>
          </a:solidFill>
        </p:spPr>
        <p:style>
          <a:lnRef idx="2">
            <a:schemeClr val="accent3"/>
          </a:lnRef>
          <a:fillRef idx="1">
            <a:schemeClr val="lt1"/>
          </a:fillRef>
          <a:effectRef idx="0">
            <a:schemeClr val="accent3"/>
          </a:effectRef>
          <a:fontRef idx="minor">
            <a:schemeClr val="dk1"/>
          </a:fontRef>
        </p:style>
        <p:txBody>
          <a:bodyPr rtlCol="0" anchor="ctr"/>
          <a:lstStyle/>
          <a:p>
            <a:pPr algn="ctr" defTabSz="932597">
              <a:defRPr/>
            </a:pPr>
            <a:endParaRPr lang="en-GB" sz="1836" kern="0" dirty="0">
              <a:solidFill>
                <a:sysClr val="windowText" lastClr="000000"/>
              </a:solidFill>
              <a:latin typeface="Segoe UI Semibold" panose="020B0702040204020203" pitchFamily="34" charset="0"/>
              <a:cs typeface="Segoe UI Semibold" panose="020B0702040204020203" pitchFamily="34" charset="0"/>
            </a:endParaRPr>
          </a:p>
        </p:txBody>
      </p:sp>
      <p:sp>
        <p:nvSpPr>
          <p:cNvPr id="53" name="Oval 52"/>
          <p:cNvSpPr/>
          <p:nvPr/>
        </p:nvSpPr>
        <p:spPr>
          <a:xfrm>
            <a:off x="9430137" y="3180369"/>
            <a:ext cx="506360" cy="506360"/>
          </a:xfrm>
          <a:prstGeom prst="ellipse">
            <a:avLst/>
          </a:prstGeom>
        </p:spPr>
        <p:style>
          <a:lnRef idx="2">
            <a:schemeClr val="accent3"/>
          </a:lnRef>
          <a:fillRef idx="1">
            <a:schemeClr val="lt1"/>
          </a:fillRef>
          <a:effectRef idx="0">
            <a:schemeClr val="accent3"/>
          </a:effectRef>
          <a:fontRef idx="minor">
            <a:schemeClr val="dk1"/>
          </a:fontRef>
        </p:style>
        <p:txBody>
          <a:bodyPr rtlCol="0" anchor="ctr"/>
          <a:lstStyle/>
          <a:p>
            <a:pPr algn="ctr" defTabSz="932597">
              <a:defRPr/>
            </a:pPr>
            <a:endParaRPr lang="en-GB" sz="1836" kern="0" dirty="0">
              <a:solidFill>
                <a:sysClr val="windowText" lastClr="000000"/>
              </a:solidFill>
              <a:latin typeface="Segoe UI Semibold" panose="020B0702040204020203" pitchFamily="34" charset="0"/>
              <a:cs typeface="Segoe UI Semibold" panose="020B0702040204020203" pitchFamily="34" charset="0"/>
            </a:endParaRPr>
          </a:p>
        </p:txBody>
      </p:sp>
      <p:sp>
        <p:nvSpPr>
          <p:cNvPr id="54" name="Oval 53"/>
          <p:cNvSpPr/>
          <p:nvPr/>
        </p:nvSpPr>
        <p:spPr>
          <a:xfrm>
            <a:off x="10086104" y="3180369"/>
            <a:ext cx="506360" cy="506360"/>
          </a:xfrm>
          <a:prstGeom prst="ellipse">
            <a:avLst/>
          </a:prstGeom>
        </p:spPr>
        <p:style>
          <a:lnRef idx="2">
            <a:schemeClr val="accent3"/>
          </a:lnRef>
          <a:fillRef idx="1">
            <a:schemeClr val="lt1"/>
          </a:fillRef>
          <a:effectRef idx="0">
            <a:schemeClr val="accent3"/>
          </a:effectRef>
          <a:fontRef idx="minor">
            <a:schemeClr val="dk1"/>
          </a:fontRef>
        </p:style>
        <p:txBody>
          <a:bodyPr rtlCol="0" anchor="ctr"/>
          <a:lstStyle/>
          <a:p>
            <a:pPr algn="ctr" defTabSz="932597">
              <a:defRPr/>
            </a:pPr>
            <a:endParaRPr lang="en-GB" sz="1836" kern="0" dirty="0">
              <a:solidFill>
                <a:sysClr val="windowText" lastClr="000000"/>
              </a:solidFill>
              <a:latin typeface="Segoe UI Semibold" panose="020B0702040204020203" pitchFamily="34" charset="0"/>
              <a:cs typeface="Segoe UI Semibold" panose="020B0702040204020203" pitchFamily="34" charset="0"/>
            </a:endParaRPr>
          </a:p>
        </p:txBody>
      </p:sp>
      <p:sp>
        <p:nvSpPr>
          <p:cNvPr id="59" name="Rectangle 58"/>
          <p:cNvSpPr/>
          <p:nvPr/>
        </p:nvSpPr>
        <p:spPr>
          <a:xfrm>
            <a:off x="8768475" y="2288034"/>
            <a:ext cx="188409" cy="382308"/>
          </a:xfrm>
          <a:prstGeom prst="rect">
            <a:avLst/>
          </a:prstGeom>
        </p:spPr>
        <p:txBody>
          <a:bodyPr wrap="none">
            <a:spAutoFit/>
          </a:bodyPr>
          <a:lstStyle/>
          <a:p>
            <a:pPr defTabSz="932597">
              <a:defRPr/>
            </a:pPr>
            <a:endParaRPr lang="en-GB" sz="1836" kern="0" dirty="0">
              <a:solidFill>
                <a:sysClr val="windowText" lastClr="000000"/>
              </a:solidFill>
            </a:endParaRPr>
          </a:p>
        </p:txBody>
      </p:sp>
      <p:sp>
        <p:nvSpPr>
          <p:cNvPr id="60" name="Rectangle 59"/>
          <p:cNvSpPr/>
          <p:nvPr/>
        </p:nvSpPr>
        <p:spPr>
          <a:xfrm>
            <a:off x="8802388" y="3245207"/>
            <a:ext cx="188409" cy="382308"/>
          </a:xfrm>
          <a:prstGeom prst="rect">
            <a:avLst/>
          </a:prstGeom>
        </p:spPr>
        <p:txBody>
          <a:bodyPr wrap="none">
            <a:spAutoFit/>
          </a:bodyPr>
          <a:lstStyle/>
          <a:p>
            <a:pPr defTabSz="932597">
              <a:defRPr/>
            </a:pPr>
            <a:endParaRPr lang="en-GB" sz="1836" kern="0" dirty="0">
              <a:solidFill>
                <a:sysClr val="windowText" lastClr="000000"/>
              </a:solidFill>
            </a:endParaRPr>
          </a:p>
        </p:txBody>
      </p:sp>
      <p:sp>
        <p:nvSpPr>
          <p:cNvPr id="61" name="Rectangle 60"/>
          <p:cNvSpPr/>
          <p:nvPr/>
        </p:nvSpPr>
        <p:spPr>
          <a:xfrm>
            <a:off x="1113098" y="2181367"/>
            <a:ext cx="1311529" cy="542399"/>
          </a:xfrm>
          <a:prstGeom prst="rect">
            <a:avLst/>
          </a:prstGeom>
        </p:spPr>
        <p:txBody>
          <a:bodyPr wrap="none">
            <a:spAutoFit/>
          </a:bodyPr>
          <a:lstStyle/>
          <a:p>
            <a:pPr defTabSz="932597">
              <a:defRPr/>
            </a:pPr>
            <a:r>
              <a:rPr lang="en-US" sz="2856" kern="0" dirty="0">
                <a:solidFill>
                  <a:prstClr val="black"/>
                </a:solidFill>
              </a:rPr>
              <a:t>banana</a:t>
            </a:r>
            <a:endParaRPr lang="en-US" sz="1836" kern="0" dirty="0">
              <a:solidFill>
                <a:sysClr val="windowText" lastClr="000000"/>
              </a:solidFill>
            </a:endParaRPr>
          </a:p>
        </p:txBody>
      </p:sp>
      <p:sp>
        <p:nvSpPr>
          <p:cNvPr id="62" name="Rectangle 61"/>
          <p:cNvSpPr/>
          <p:nvPr/>
        </p:nvSpPr>
        <p:spPr>
          <a:xfrm>
            <a:off x="1113097" y="3180370"/>
            <a:ext cx="1234688" cy="542399"/>
          </a:xfrm>
          <a:prstGeom prst="rect">
            <a:avLst/>
          </a:prstGeom>
        </p:spPr>
        <p:txBody>
          <a:bodyPr wrap="none">
            <a:spAutoFit/>
          </a:bodyPr>
          <a:lstStyle/>
          <a:p>
            <a:pPr defTabSz="932597">
              <a:defRPr/>
            </a:pPr>
            <a:r>
              <a:rPr lang="en-US" sz="2856" kern="0" dirty="0">
                <a:solidFill>
                  <a:prstClr val="black"/>
                </a:solidFill>
              </a:rPr>
              <a:t>mango</a:t>
            </a:r>
            <a:endParaRPr lang="en-US" sz="1836" kern="0" dirty="0">
              <a:solidFill>
                <a:sysClr val="windowText" lastClr="000000"/>
              </a:solidFill>
            </a:endParaRPr>
          </a:p>
        </p:txBody>
      </p:sp>
      <p:sp>
        <p:nvSpPr>
          <p:cNvPr id="8" name="Rectangle 7"/>
          <p:cNvSpPr/>
          <p:nvPr/>
        </p:nvSpPr>
        <p:spPr>
          <a:xfrm>
            <a:off x="1113098" y="4193632"/>
            <a:ext cx="3884884" cy="1310809"/>
          </a:xfrm>
          <a:prstGeom prst="rect">
            <a:avLst/>
          </a:prstGeom>
        </p:spPr>
        <p:txBody>
          <a:bodyPr wrap="none">
            <a:spAutoFit/>
          </a:bodyPr>
          <a:lstStyle/>
          <a:p>
            <a:pPr defTabSz="932597">
              <a:defRPr/>
            </a:pPr>
            <a:r>
              <a:rPr lang="en-US" sz="2856" kern="0" dirty="0">
                <a:solidFill>
                  <a:sysClr val="windowText" lastClr="000000"/>
                </a:solidFill>
              </a:rPr>
              <a:t>sim(banana, mango) &gt; 0</a:t>
            </a:r>
          </a:p>
          <a:p>
            <a:pPr defTabSz="932597">
              <a:defRPr/>
            </a:pPr>
            <a:r>
              <a:rPr lang="en-US" sz="2448" kern="0" dirty="0">
                <a:solidFill>
                  <a:sysClr val="windowText" lastClr="000000"/>
                </a:solidFill>
              </a:rPr>
              <a:t>  Appear in same documents</a:t>
            </a:r>
          </a:p>
          <a:p>
            <a:pPr defTabSz="932597">
              <a:defRPr/>
            </a:pPr>
            <a:r>
              <a:rPr lang="en-US" sz="2448" kern="0" dirty="0">
                <a:solidFill>
                  <a:sysClr val="windowText" lastClr="000000"/>
                </a:solidFill>
              </a:rPr>
              <a:t>  Appear near same words</a:t>
            </a:r>
          </a:p>
        </p:txBody>
      </p:sp>
      <p:cxnSp>
        <p:nvCxnSpPr>
          <p:cNvPr id="63" name="Straight Arrow Connector 62"/>
          <p:cNvCxnSpPr>
            <a:cxnSpLocks/>
          </p:cNvCxnSpPr>
          <p:nvPr/>
        </p:nvCxnSpPr>
        <p:spPr>
          <a:xfrm flipH="1">
            <a:off x="9220159" y="1962470"/>
            <a:ext cx="277876" cy="314558"/>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64" name="TextBox 63"/>
          <p:cNvSpPr txBox="1"/>
          <p:nvPr/>
        </p:nvSpPr>
        <p:spPr>
          <a:xfrm>
            <a:off x="9433598" y="1664187"/>
            <a:ext cx="1005799" cy="350330"/>
          </a:xfrm>
          <a:prstGeom prst="rect">
            <a:avLst/>
          </a:prstGeom>
          <a:noFill/>
        </p:spPr>
        <p:txBody>
          <a:bodyPr wrap="none" rtlCol="0">
            <a:spAutoFit/>
          </a:bodyPr>
          <a:lstStyle/>
          <a:p>
            <a:pPr algn="ctr" defTabSz="932597">
              <a:defRPr/>
            </a:pPr>
            <a:r>
              <a:rPr lang="en-US" sz="1632" b="1" kern="0" dirty="0">
                <a:solidFill>
                  <a:srgbClr val="00B0F0"/>
                </a:solidFill>
              </a:rPr>
              <a:t>Non-zero</a:t>
            </a:r>
          </a:p>
        </p:txBody>
      </p:sp>
      <p:cxnSp>
        <p:nvCxnSpPr>
          <p:cNvPr id="66" name="Straight Arrow Connector 65"/>
          <p:cNvCxnSpPr>
            <a:cxnSpLocks/>
          </p:cNvCxnSpPr>
          <p:nvPr/>
        </p:nvCxnSpPr>
        <p:spPr>
          <a:xfrm flipH="1">
            <a:off x="10530240" y="1959721"/>
            <a:ext cx="277876" cy="31455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7" name="TextBox 66"/>
          <p:cNvSpPr txBox="1"/>
          <p:nvPr/>
        </p:nvSpPr>
        <p:spPr>
          <a:xfrm>
            <a:off x="10761842" y="1672317"/>
            <a:ext cx="587262" cy="350330"/>
          </a:xfrm>
          <a:prstGeom prst="rect">
            <a:avLst/>
          </a:prstGeom>
          <a:noFill/>
        </p:spPr>
        <p:txBody>
          <a:bodyPr wrap="none" rtlCol="0">
            <a:spAutoFit/>
          </a:bodyPr>
          <a:lstStyle/>
          <a:p>
            <a:pPr algn="ctr" defTabSz="932597">
              <a:defRPr/>
            </a:pPr>
            <a:r>
              <a:rPr lang="en-US" sz="1632" b="1" kern="0" dirty="0">
                <a:solidFill>
                  <a:sysClr val="windowText" lastClr="000000"/>
                </a:solidFill>
              </a:rPr>
              <a:t>Zero</a:t>
            </a:r>
          </a:p>
        </p:txBody>
      </p:sp>
    </p:spTree>
    <p:extLst>
      <p:ext uri="{BB962C8B-B14F-4D97-AF65-F5344CB8AC3E}">
        <p14:creationId xmlns:p14="http://schemas.microsoft.com/office/powerpoint/2010/main" val="866086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2149669" y="3953118"/>
            <a:ext cx="3251276" cy="1534858"/>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defTabSz="932597">
              <a:defRPr/>
            </a:pPr>
            <a:r>
              <a:rPr lang="en-US" sz="1836" kern="0" dirty="0">
                <a:solidFill>
                  <a:sysClr val="windowText" lastClr="000000"/>
                </a:solidFill>
              </a:rPr>
              <a:t>Distributional methods use distributed representations</a:t>
            </a:r>
          </a:p>
          <a:p>
            <a:pPr defTabSz="932597">
              <a:defRPr/>
            </a:pPr>
            <a:endParaRPr lang="en-US" sz="1836" kern="0" dirty="0">
              <a:solidFill>
                <a:sysClr val="windowText" lastClr="000000"/>
              </a:solidFill>
            </a:endParaRPr>
          </a:p>
          <a:p>
            <a:pPr defTabSz="932597">
              <a:defRPr/>
            </a:pPr>
            <a:endParaRPr lang="en-US" sz="1836" kern="0" dirty="0">
              <a:solidFill>
                <a:sysClr val="windowText" lastClr="000000"/>
              </a:solidFill>
            </a:endParaRPr>
          </a:p>
          <a:p>
            <a:pPr defTabSz="932597">
              <a:defRPr/>
            </a:pPr>
            <a:endParaRPr lang="en-US" sz="1836" kern="0" dirty="0">
              <a:solidFill>
                <a:sysClr val="windowText" lastClr="000000"/>
              </a:solidFill>
            </a:endParaRPr>
          </a:p>
        </p:txBody>
      </p:sp>
      <p:sp>
        <p:nvSpPr>
          <p:cNvPr id="2" name="Title 1"/>
          <p:cNvSpPr>
            <a:spLocks noGrp="1"/>
          </p:cNvSpPr>
          <p:nvPr>
            <p:ph type="title"/>
          </p:nvPr>
        </p:nvSpPr>
        <p:spPr/>
        <p:txBody>
          <a:bodyPr/>
          <a:lstStyle/>
          <a:p>
            <a:r>
              <a:rPr lang="en-US" dirty="0"/>
              <a:t>Distributed and distributional</a:t>
            </a:r>
            <a:endParaRPr lang="en-GB" dirty="0"/>
          </a:p>
        </p:txBody>
      </p:sp>
      <p:sp>
        <p:nvSpPr>
          <p:cNvPr id="5" name="Content Placeholder 4"/>
          <p:cNvSpPr>
            <a:spLocks noGrp="1"/>
          </p:cNvSpPr>
          <p:nvPr>
            <p:ph sz="half" idx="1"/>
          </p:nvPr>
        </p:nvSpPr>
        <p:spPr>
          <a:xfrm>
            <a:off x="855008" y="1861968"/>
            <a:ext cx="5285502" cy="2677656"/>
          </a:xfrm>
        </p:spPr>
        <p:txBody>
          <a:bodyPr/>
          <a:lstStyle/>
          <a:p>
            <a:r>
              <a:rPr lang="en-US" b="1" dirty="0"/>
              <a:t>Distributed representation</a:t>
            </a:r>
            <a:r>
              <a:rPr lang="en-US" dirty="0"/>
              <a:t>: Vector represents a concept as a pattern, rather than 1-hot </a:t>
            </a:r>
          </a:p>
        </p:txBody>
      </p:sp>
      <p:sp>
        <p:nvSpPr>
          <p:cNvPr id="6" name="Content Placeholder 5"/>
          <p:cNvSpPr>
            <a:spLocks noGrp="1"/>
          </p:cNvSpPr>
          <p:nvPr>
            <p:ph sz="half" idx="2"/>
          </p:nvPr>
        </p:nvSpPr>
        <p:spPr>
          <a:xfrm>
            <a:off x="6295965" y="1861968"/>
            <a:ext cx="5285502" cy="2677656"/>
          </a:xfrm>
        </p:spPr>
        <p:txBody>
          <a:bodyPr/>
          <a:lstStyle/>
          <a:p>
            <a:r>
              <a:rPr lang="en-US" b="1" dirty="0"/>
              <a:t>Distributional semantics</a:t>
            </a:r>
            <a:r>
              <a:rPr lang="en-US" dirty="0"/>
              <a:t>: Linguistic items with similar distributions (e.g. context words) have similar meanings</a:t>
            </a:r>
          </a:p>
        </p:txBody>
      </p:sp>
      <p:sp>
        <p:nvSpPr>
          <p:cNvPr id="8" name="TextBox 7"/>
          <p:cNvSpPr txBox="1"/>
          <p:nvPr/>
        </p:nvSpPr>
        <p:spPr>
          <a:xfrm>
            <a:off x="3355604" y="6714809"/>
            <a:ext cx="5979690" cy="262241"/>
          </a:xfrm>
          <a:prstGeom prst="rect">
            <a:avLst/>
          </a:prstGeom>
          <a:noFill/>
        </p:spPr>
        <p:txBody>
          <a:bodyPr wrap="square" rtlCol="0">
            <a:spAutoFit/>
          </a:bodyPr>
          <a:lstStyle/>
          <a:p>
            <a:pPr defTabSz="932597">
              <a:defRPr/>
            </a:pPr>
            <a:r>
              <a:rPr lang="en-US" sz="1071" kern="0" dirty="0">
                <a:solidFill>
                  <a:sysClr val="windowText" lastClr="000000"/>
                </a:solidFill>
                <a:hlinkClick r:id="rId3"/>
              </a:rPr>
              <a:t>http://www.marekrei.com/blog/26-things-i-learned-in-the-deep-learning-summer-school/</a:t>
            </a:r>
            <a:endParaRPr lang="en-GB" sz="1071" kern="0" dirty="0">
              <a:solidFill>
                <a:sysClr val="windowText" lastClr="000000"/>
              </a:solidFill>
            </a:endParaRPr>
          </a:p>
        </p:txBody>
      </p:sp>
      <p:grpSp>
        <p:nvGrpSpPr>
          <p:cNvPr id="47" name="Group 46"/>
          <p:cNvGrpSpPr/>
          <p:nvPr/>
        </p:nvGrpSpPr>
        <p:grpSpPr>
          <a:xfrm>
            <a:off x="8372033" y="5096108"/>
            <a:ext cx="3918614" cy="1084513"/>
            <a:chOff x="6264656" y="5118227"/>
            <a:chExt cx="3842127" cy="1063345"/>
          </a:xfrm>
        </p:grpSpPr>
        <p:pic>
          <p:nvPicPr>
            <p:cNvPr id="42" name="Picture 4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64656" y="5161280"/>
              <a:ext cx="674597" cy="963710"/>
            </a:xfrm>
            <a:prstGeom prst="rect">
              <a:avLst/>
            </a:prstGeom>
            <a:solidFill>
              <a:srgbClr val="FFFFFF">
                <a:shade val="85000"/>
              </a:srgbClr>
            </a:solidFill>
            <a:ln w="381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nvGrpSpPr>
            <p:cNvPr id="46" name="Group 45"/>
            <p:cNvGrpSpPr/>
            <p:nvPr/>
          </p:nvGrpSpPr>
          <p:grpSpPr>
            <a:xfrm>
              <a:off x="7079079" y="5118227"/>
              <a:ext cx="3027704" cy="1063345"/>
              <a:chOff x="7225129" y="4954675"/>
              <a:chExt cx="3027704" cy="1063345"/>
            </a:xfrm>
          </p:grpSpPr>
          <p:sp>
            <p:nvSpPr>
              <p:cNvPr id="44" name="Rectangle 43"/>
              <p:cNvSpPr/>
              <p:nvPr/>
            </p:nvSpPr>
            <p:spPr>
              <a:xfrm>
                <a:off x="7225129" y="4954675"/>
                <a:ext cx="447558" cy="782971"/>
              </a:xfrm>
              <a:prstGeom prst="rect">
                <a:avLst/>
              </a:prstGeom>
            </p:spPr>
            <p:txBody>
              <a:bodyPr wrap="none">
                <a:spAutoFit/>
              </a:bodyPr>
              <a:lstStyle/>
              <a:p>
                <a:pPr defTabSz="932597">
                  <a:defRPr/>
                </a:pPr>
                <a:r>
                  <a:rPr lang="en-GB" sz="4488" kern="0" dirty="0">
                    <a:solidFill>
                      <a:schemeClr val="bg1">
                        <a:lumMod val="85000"/>
                      </a:schemeClr>
                    </a:solidFill>
                    <a:latin typeface="Arial Rounded MT Bold" panose="020F0704030504030204" pitchFamily="34" charset="0"/>
                  </a:rPr>
                  <a:t>“</a:t>
                </a:r>
                <a:endParaRPr lang="en-GB" sz="4488" kern="0" dirty="0">
                  <a:solidFill>
                    <a:schemeClr val="bg1">
                      <a:lumMod val="85000"/>
                    </a:schemeClr>
                  </a:solidFill>
                </a:endParaRPr>
              </a:p>
            </p:txBody>
          </p:sp>
          <p:sp>
            <p:nvSpPr>
              <p:cNvPr id="43" name="Rectangle 42"/>
              <p:cNvSpPr/>
              <p:nvPr/>
            </p:nvSpPr>
            <p:spPr>
              <a:xfrm>
                <a:off x="7427454" y="5116830"/>
                <a:ext cx="2618246" cy="657359"/>
              </a:xfrm>
              <a:prstGeom prst="rect">
                <a:avLst/>
              </a:prstGeom>
            </p:spPr>
            <p:txBody>
              <a:bodyPr wrap="square">
                <a:spAutoFit/>
              </a:bodyPr>
              <a:lstStyle/>
              <a:p>
                <a:pPr defTabSz="932597">
                  <a:defRPr/>
                </a:pPr>
                <a:r>
                  <a:rPr lang="en-GB" sz="1836" kern="0" dirty="0">
                    <a:solidFill>
                      <a:sysClr val="windowText" lastClr="000000"/>
                    </a:solidFill>
                  </a:rPr>
                  <a:t>You shall know a word by the company it keeps</a:t>
                </a:r>
              </a:p>
            </p:txBody>
          </p:sp>
          <p:sp>
            <p:nvSpPr>
              <p:cNvPr id="45" name="Rectangle 44"/>
              <p:cNvSpPr/>
              <p:nvPr/>
            </p:nvSpPr>
            <p:spPr>
              <a:xfrm>
                <a:off x="9805275" y="5235049"/>
                <a:ext cx="447558" cy="782971"/>
              </a:xfrm>
              <a:prstGeom prst="rect">
                <a:avLst/>
              </a:prstGeom>
            </p:spPr>
            <p:txBody>
              <a:bodyPr wrap="none">
                <a:spAutoFit/>
              </a:bodyPr>
              <a:lstStyle/>
              <a:p>
                <a:pPr defTabSz="932597">
                  <a:defRPr/>
                </a:pPr>
                <a:r>
                  <a:rPr lang="en-US" sz="4488" kern="0" dirty="0">
                    <a:solidFill>
                      <a:schemeClr val="bg1">
                        <a:lumMod val="85000"/>
                      </a:schemeClr>
                    </a:solidFill>
                    <a:latin typeface="Arial Rounded MT Bold" panose="020F0704030504030204" pitchFamily="34" charset="0"/>
                  </a:rPr>
                  <a:t>”</a:t>
                </a:r>
                <a:endParaRPr lang="en-GB" sz="4488" kern="0" dirty="0">
                  <a:solidFill>
                    <a:schemeClr val="bg1">
                      <a:lumMod val="85000"/>
                    </a:schemeClr>
                  </a:solidFill>
                </a:endParaRPr>
              </a:p>
            </p:txBody>
          </p:sp>
        </p:grpSp>
      </p:grpSp>
      <p:sp>
        <p:nvSpPr>
          <p:cNvPr id="51" name="Freeform 50"/>
          <p:cNvSpPr/>
          <p:nvPr/>
        </p:nvSpPr>
        <p:spPr>
          <a:xfrm>
            <a:off x="10507643" y="1861969"/>
            <a:ext cx="1261811" cy="3306208"/>
          </a:xfrm>
          <a:custGeom>
            <a:avLst/>
            <a:gdLst>
              <a:gd name="connsiteX0" fmla="*/ 0 w 1626514"/>
              <a:gd name="connsiteY0" fmla="*/ 80682 h 1503082"/>
              <a:gd name="connsiteX1" fmla="*/ 1098550 w 1626514"/>
              <a:gd name="connsiteY1" fmla="*/ 87032 h 1503082"/>
              <a:gd name="connsiteX2" fmla="*/ 1625600 w 1626514"/>
              <a:gd name="connsiteY2" fmla="*/ 969682 h 1503082"/>
              <a:gd name="connsiteX3" fmla="*/ 1200150 w 1626514"/>
              <a:gd name="connsiteY3" fmla="*/ 1503082 h 1503082"/>
            </a:gdLst>
            <a:ahLst/>
            <a:cxnLst>
              <a:cxn ang="0">
                <a:pos x="connsiteX0" y="connsiteY0"/>
              </a:cxn>
              <a:cxn ang="0">
                <a:pos x="connsiteX1" y="connsiteY1"/>
              </a:cxn>
              <a:cxn ang="0">
                <a:pos x="connsiteX2" y="connsiteY2"/>
              </a:cxn>
              <a:cxn ang="0">
                <a:pos x="connsiteX3" y="connsiteY3"/>
              </a:cxn>
            </a:cxnLst>
            <a:rect l="l" t="t" r="r" b="b"/>
            <a:pathLst>
              <a:path w="1626514" h="1503082">
                <a:moveTo>
                  <a:pt x="0" y="80682"/>
                </a:moveTo>
                <a:cubicBezTo>
                  <a:pt x="413808" y="9773"/>
                  <a:pt x="827617" y="-61135"/>
                  <a:pt x="1098550" y="87032"/>
                </a:cubicBezTo>
                <a:cubicBezTo>
                  <a:pt x="1369483" y="235199"/>
                  <a:pt x="1608667" y="733674"/>
                  <a:pt x="1625600" y="969682"/>
                </a:cubicBezTo>
                <a:cubicBezTo>
                  <a:pt x="1642533" y="1205690"/>
                  <a:pt x="1421341" y="1354386"/>
                  <a:pt x="1200150" y="1503082"/>
                </a:cubicBezTo>
              </a:path>
            </a:pathLst>
          </a:custGeom>
          <a:noFill/>
          <a:ln w="38100">
            <a:solidFill>
              <a:schemeClr val="tx1">
                <a:lumMod val="75000"/>
                <a:lumOff val="25000"/>
              </a:schemeClr>
            </a:solidFill>
            <a:prstDash val="dash"/>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GB" sz="1836" kern="0">
              <a:solidFill>
                <a:sysClr val="windowText" lastClr="000000"/>
              </a:solidFill>
            </a:endParaRPr>
          </a:p>
        </p:txBody>
      </p:sp>
      <p:pic>
        <p:nvPicPr>
          <p:cNvPr id="3" name="Picture 2"/>
          <p:cNvPicPr>
            <a:picLocks noChangeAspect="1"/>
          </p:cNvPicPr>
          <p:nvPr/>
        </p:nvPicPr>
        <p:blipFill>
          <a:blip r:embed="rId5"/>
          <a:stretch>
            <a:fillRect/>
          </a:stretch>
        </p:blipFill>
        <p:spPr>
          <a:xfrm>
            <a:off x="2317081" y="4609458"/>
            <a:ext cx="3067730" cy="705225"/>
          </a:xfrm>
          <a:prstGeom prst="rect">
            <a:avLst/>
          </a:prstGeom>
        </p:spPr>
      </p:pic>
    </p:spTree>
    <p:extLst>
      <p:ext uri="{BB962C8B-B14F-4D97-AF65-F5344CB8AC3E}">
        <p14:creationId xmlns:p14="http://schemas.microsoft.com/office/powerpoint/2010/main" val="42786990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Embeddings (distributed)</a:t>
            </a:r>
            <a:endParaRPr lang="en-GB" dirty="0"/>
          </a:p>
        </p:txBody>
      </p:sp>
      <p:sp>
        <p:nvSpPr>
          <p:cNvPr id="3" name="Content Placeholder 2"/>
          <p:cNvSpPr>
            <a:spLocks noGrp="1"/>
          </p:cNvSpPr>
          <p:nvPr>
            <p:ph sz="half" idx="1"/>
          </p:nvPr>
        </p:nvSpPr>
        <p:spPr/>
        <p:txBody>
          <a:bodyPr>
            <a:normAutofit/>
          </a:bodyPr>
          <a:lstStyle/>
          <a:p>
            <a:pPr marL="0" indent="0">
              <a:lnSpc>
                <a:spcPct val="110000"/>
              </a:lnSpc>
              <a:spcBef>
                <a:spcPts val="0"/>
              </a:spcBef>
              <a:spcAft>
                <a:spcPts val="2448"/>
              </a:spcAft>
              <a:buNone/>
            </a:pPr>
            <a:r>
              <a:rPr lang="en-US" dirty="0">
                <a:latin typeface="+mj-lt"/>
              </a:rPr>
              <a:t>Dense. Dim = 200 (for example)</a:t>
            </a:r>
          </a:p>
        </p:txBody>
      </p:sp>
      <p:grpSp>
        <p:nvGrpSpPr>
          <p:cNvPr id="44" name="Group 43"/>
          <p:cNvGrpSpPr/>
          <p:nvPr/>
        </p:nvGrpSpPr>
        <p:grpSpPr>
          <a:xfrm>
            <a:off x="7181927" y="2518028"/>
            <a:ext cx="3513987" cy="3124222"/>
            <a:chOff x="3897630" y="4446269"/>
            <a:chExt cx="2198370" cy="1954531"/>
          </a:xfrm>
        </p:grpSpPr>
        <p:cxnSp>
          <p:nvCxnSpPr>
            <p:cNvPr id="11" name="Straight Arrow Connector 10"/>
            <p:cNvCxnSpPr/>
            <p:nvPr/>
          </p:nvCxnSpPr>
          <p:spPr>
            <a:xfrm flipV="1">
              <a:off x="4857750" y="4446270"/>
              <a:ext cx="0" cy="123444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3" name="Straight Arrow Connector 22"/>
            <p:cNvCxnSpPr/>
            <p:nvPr/>
          </p:nvCxnSpPr>
          <p:spPr>
            <a:xfrm>
              <a:off x="4857750" y="5680710"/>
              <a:ext cx="123825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2" name="Straight Arrow Connector 31"/>
            <p:cNvCxnSpPr/>
            <p:nvPr/>
          </p:nvCxnSpPr>
          <p:spPr>
            <a:xfrm flipH="1">
              <a:off x="4206240" y="5680710"/>
              <a:ext cx="651510" cy="72009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6" name="Straight Arrow Connector 35"/>
            <p:cNvCxnSpPr/>
            <p:nvPr/>
          </p:nvCxnSpPr>
          <p:spPr>
            <a:xfrm flipH="1" flipV="1">
              <a:off x="3897630" y="4823460"/>
              <a:ext cx="960120" cy="857250"/>
            </a:xfrm>
            <a:prstGeom prst="straightConnector1">
              <a:avLst/>
            </a:prstGeom>
            <a:ln>
              <a:prstDash val="lgDash"/>
              <a:tailEnd type="triangle"/>
            </a:ln>
          </p:spPr>
          <p:style>
            <a:lnRef idx="1">
              <a:schemeClr val="dk1"/>
            </a:lnRef>
            <a:fillRef idx="0">
              <a:schemeClr val="dk1"/>
            </a:fillRef>
            <a:effectRef idx="0">
              <a:schemeClr val="dk1"/>
            </a:effectRef>
            <a:fontRef idx="minor">
              <a:schemeClr val="tx1"/>
            </a:fontRef>
          </p:style>
        </p:cxnSp>
        <p:cxnSp>
          <p:nvCxnSpPr>
            <p:cNvPr id="38" name="Straight Arrow Connector 37"/>
            <p:cNvCxnSpPr/>
            <p:nvPr/>
          </p:nvCxnSpPr>
          <p:spPr>
            <a:xfrm flipV="1">
              <a:off x="4857750" y="4446269"/>
              <a:ext cx="834391" cy="1234441"/>
            </a:xfrm>
            <a:prstGeom prst="straightConnector1">
              <a:avLst/>
            </a:prstGeom>
            <a:ln>
              <a:prstDash val="lgDash"/>
              <a:tailEnd type="triangle"/>
            </a:ln>
          </p:spPr>
          <p:style>
            <a:lnRef idx="1">
              <a:schemeClr val="dk1"/>
            </a:lnRef>
            <a:fillRef idx="0">
              <a:schemeClr val="dk1"/>
            </a:fillRef>
            <a:effectRef idx="0">
              <a:schemeClr val="dk1"/>
            </a:effectRef>
            <a:fontRef idx="minor">
              <a:schemeClr val="tx1"/>
            </a:fontRef>
          </p:style>
        </p:cxnSp>
        <p:cxnSp>
          <p:nvCxnSpPr>
            <p:cNvPr id="41" name="Straight Arrow Connector 40"/>
            <p:cNvCxnSpPr/>
            <p:nvPr/>
          </p:nvCxnSpPr>
          <p:spPr>
            <a:xfrm flipV="1">
              <a:off x="4857749" y="4629150"/>
              <a:ext cx="1238251" cy="1051560"/>
            </a:xfrm>
            <a:prstGeom prst="straightConnector1">
              <a:avLst/>
            </a:prstGeom>
            <a:ln>
              <a:prstDash val="lgDash"/>
              <a:tailEnd type="triangle"/>
            </a:ln>
          </p:spPr>
          <p:style>
            <a:lnRef idx="1">
              <a:schemeClr val="dk1"/>
            </a:lnRef>
            <a:fillRef idx="0">
              <a:schemeClr val="dk1"/>
            </a:fillRef>
            <a:effectRef idx="0">
              <a:schemeClr val="dk1"/>
            </a:effectRef>
            <a:fontRef idx="minor">
              <a:schemeClr val="tx1"/>
            </a:fontRef>
          </p:style>
        </p:cxnSp>
      </p:grpSp>
      <p:sp>
        <p:nvSpPr>
          <p:cNvPr id="6" name="TextBox 5"/>
          <p:cNvSpPr txBox="1"/>
          <p:nvPr/>
        </p:nvSpPr>
        <p:spPr>
          <a:xfrm>
            <a:off x="9388246" y="2099164"/>
            <a:ext cx="909340" cy="382308"/>
          </a:xfrm>
          <a:prstGeom prst="rect">
            <a:avLst/>
          </a:prstGeom>
          <a:noFill/>
        </p:spPr>
        <p:txBody>
          <a:bodyPr wrap="none" rtlCol="0">
            <a:spAutoFit/>
          </a:bodyPr>
          <a:lstStyle/>
          <a:p>
            <a:pPr defTabSz="932597">
              <a:defRPr/>
            </a:pPr>
            <a:r>
              <a:rPr lang="en-US" sz="1836" kern="0" dirty="0">
                <a:solidFill>
                  <a:sysClr val="windowText" lastClr="000000"/>
                </a:solidFill>
              </a:rPr>
              <a:t>banana</a:t>
            </a:r>
          </a:p>
        </p:txBody>
      </p:sp>
      <p:sp>
        <p:nvSpPr>
          <p:cNvPr id="18" name="TextBox 17"/>
          <p:cNvSpPr txBox="1"/>
          <p:nvPr/>
        </p:nvSpPr>
        <p:spPr>
          <a:xfrm>
            <a:off x="10566472" y="2428500"/>
            <a:ext cx="858657" cy="382308"/>
          </a:xfrm>
          <a:prstGeom prst="rect">
            <a:avLst/>
          </a:prstGeom>
          <a:noFill/>
        </p:spPr>
        <p:txBody>
          <a:bodyPr wrap="none" rtlCol="0">
            <a:spAutoFit/>
          </a:bodyPr>
          <a:lstStyle/>
          <a:p>
            <a:pPr defTabSz="932597">
              <a:defRPr/>
            </a:pPr>
            <a:r>
              <a:rPr lang="en-US" sz="1836" kern="0" dirty="0">
                <a:solidFill>
                  <a:sysClr val="windowText" lastClr="000000"/>
                </a:solidFill>
              </a:rPr>
              <a:t>mango</a:t>
            </a:r>
          </a:p>
        </p:txBody>
      </p:sp>
      <p:sp>
        <p:nvSpPr>
          <p:cNvPr id="19" name="TextBox 18"/>
          <p:cNvSpPr txBox="1"/>
          <p:nvPr/>
        </p:nvSpPr>
        <p:spPr>
          <a:xfrm>
            <a:off x="6677943" y="2744263"/>
            <a:ext cx="552929" cy="382308"/>
          </a:xfrm>
          <a:prstGeom prst="rect">
            <a:avLst/>
          </a:prstGeom>
          <a:noFill/>
        </p:spPr>
        <p:txBody>
          <a:bodyPr wrap="none" rtlCol="0">
            <a:spAutoFit/>
          </a:bodyPr>
          <a:lstStyle/>
          <a:p>
            <a:pPr defTabSz="932597">
              <a:defRPr/>
            </a:pPr>
            <a:r>
              <a:rPr lang="en-US" sz="1836" kern="0" dirty="0">
                <a:solidFill>
                  <a:sysClr val="windowText" lastClr="000000"/>
                </a:solidFill>
              </a:rPr>
              <a:t>dog</a:t>
            </a:r>
          </a:p>
        </p:txBody>
      </p:sp>
    </p:spTree>
    <p:extLst>
      <p:ext uri="{BB962C8B-B14F-4D97-AF65-F5344CB8AC3E}">
        <p14:creationId xmlns:p14="http://schemas.microsoft.com/office/powerpoint/2010/main" val="11646990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6F0E70-8A76-4F57-890F-203B54B6F1C5}"/>
              </a:ext>
            </a:extLst>
          </p:cNvPr>
          <p:cNvSpPr>
            <a:spLocks noGrp="1"/>
          </p:cNvSpPr>
          <p:nvPr>
            <p:ph type="title"/>
          </p:nvPr>
        </p:nvSpPr>
        <p:spPr/>
        <p:txBody>
          <a:bodyPr/>
          <a:lstStyle/>
          <a:p>
            <a:r>
              <a:rPr lang="en-US" dirty="0"/>
              <a:t>Using R and Python for Scalable Data Science, Machine Learning, and AI</a:t>
            </a:r>
          </a:p>
        </p:txBody>
      </p:sp>
      <p:sp>
        <p:nvSpPr>
          <p:cNvPr id="3" name="Text Placeholder 2">
            <a:extLst>
              <a:ext uri="{FF2B5EF4-FFF2-40B4-BE49-F238E27FC236}">
                <a16:creationId xmlns:a16="http://schemas.microsoft.com/office/drawing/2014/main" id="{119A2FC7-452D-4105-8832-CF8C367B26AD}"/>
              </a:ext>
            </a:extLst>
          </p:cNvPr>
          <p:cNvSpPr>
            <a:spLocks noGrp="1"/>
          </p:cNvSpPr>
          <p:nvPr>
            <p:ph type="body" sz="quarter" idx="10"/>
          </p:nvPr>
        </p:nvSpPr>
        <p:spPr>
          <a:xfrm>
            <a:off x="274702" y="1973262"/>
            <a:ext cx="11888787" cy="4524315"/>
          </a:xfrm>
        </p:spPr>
        <p:txBody>
          <a:bodyPr/>
          <a:lstStyle/>
          <a:p>
            <a:r>
              <a:rPr lang="en-US" dirty="0"/>
              <a:t>Instructions at </a:t>
            </a:r>
            <a:r>
              <a:rPr lang="en-US" dirty="0">
                <a:hlinkClick r:id="rId3"/>
              </a:rPr>
              <a:t>https://github.com/Azure/Strata2018</a:t>
            </a:r>
            <a:endParaRPr lang="en-US" dirty="0"/>
          </a:p>
          <a:p>
            <a:r>
              <a:rPr lang="en-US" sz="2400" dirty="0"/>
              <a:t>Open </a:t>
            </a:r>
            <a:r>
              <a:rPr lang="en-US" sz="2400" dirty="0">
                <a:hlinkClick r:id="rId4"/>
              </a:rPr>
              <a:t>https://hostname:8000</a:t>
            </a:r>
            <a:r>
              <a:rPr lang="en-US" sz="2400" dirty="0"/>
              <a:t> (use https, not http; replace "hostname" with the hostname on the slip of paper you received when arriving). </a:t>
            </a:r>
            <a:r>
              <a:rPr lang="en-US" sz="2400" b="1"/>
              <a:t>Disregard </a:t>
            </a:r>
            <a:r>
              <a:rPr lang="en-US" sz="2400" b="1" dirty="0"/>
              <a:t>warnings about certificate errors.</a:t>
            </a:r>
          </a:p>
          <a:p>
            <a:r>
              <a:rPr lang="en-US" sz="2400" dirty="0"/>
              <a:t>Open a bash terminal window by clicking the </a:t>
            </a:r>
            <a:r>
              <a:rPr lang="en-US" sz="2400" b="1" dirty="0"/>
              <a:t>New</a:t>
            </a:r>
            <a:r>
              <a:rPr lang="en-US" sz="2400" dirty="0"/>
              <a:t> button and then clicking </a:t>
            </a:r>
            <a:r>
              <a:rPr lang="en-US" sz="2400" b="1" dirty="0"/>
              <a:t>Terminal</a:t>
            </a:r>
            <a:r>
              <a:rPr lang="en-US" sz="2400" dirty="0"/>
              <a:t>.</a:t>
            </a:r>
          </a:p>
          <a:p>
            <a:r>
              <a:rPr lang="en-US" sz="2400" dirty="0"/>
              <a:t>In the bash terminal, run these four commands:</a:t>
            </a:r>
          </a:p>
          <a:p>
            <a:pPr lvl="1"/>
            <a:r>
              <a:rPr lang="en-US" sz="1800" dirty="0"/>
              <a:t>cd ~/notebooks</a:t>
            </a:r>
          </a:p>
          <a:p>
            <a:pPr lvl="1"/>
            <a:r>
              <a:rPr lang="en-US" sz="1800" dirty="0"/>
              <a:t>git clone </a:t>
            </a:r>
            <a:r>
              <a:rPr lang="en-US" sz="1800" dirty="0">
                <a:hlinkClick r:id="rId3"/>
              </a:rPr>
              <a:t>https://github.com/Azure/Strata2018</a:t>
            </a:r>
            <a:endParaRPr lang="en-US" sz="1800" dirty="0"/>
          </a:p>
          <a:p>
            <a:pPr lvl="1"/>
            <a:r>
              <a:rPr lang="en-US" sz="1800" dirty="0"/>
              <a:t>cd Strata2018</a:t>
            </a:r>
          </a:p>
          <a:p>
            <a:pPr lvl="1"/>
            <a:r>
              <a:rPr lang="en-US" sz="1800" dirty="0"/>
              <a:t>source startup.sh</a:t>
            </a:r>
          </a:p>
          <a:p>
            <a:r>
              <a:rPr lang="en-US" sz="2400" dirty="0"/>
              <a:t>You can now log in to </a:t>
            </a:r>
            <a:r>
              <a:rPr lang="en-US" sz="2400" dirty="0" err="1"/>
              <a:t>RStudio</a:t>
            </a:r>
            <a:r>
              <a:rPr lang="en-US" sz="2400" dirty="0"/>
              <a:t> Server at </a:t>
            </a:r>
            <a:r>
              <a:rPr lang="en-US" sz="2400" dirty="0">
                <a:hlinkClick r:id="rId5"/>
              </a:rPr>
              <a:t>http://hostname:8787</a:t>
            </a:r>
            <a:r>
              <a:rPr lang="en-US" sz="2400" dirty="0"/>
              <a:t> (unlike </a:t>
            </a:r>
            <a:r>
              <a:rPr lang="en-US" sz="2400" dirty="0" err="1"/>
              <a:t>JupyterHub</a:t>
            </a:r>
            <a:r>
              <a:rPr lang="en-US" sz="2400" dirty="0"/>
              <a:t>, be sure to use http, not https). </a:t>
            </a:r>
          </a:p>
        </p:txBody>
      </p:sp>
    </p:spTree>
    <p:extLst>
      <p:ext uri="{BB962C8B-B14F-4D97-AF65-F5344CB8AC3E}">
        <p14:creationId xmlns:p14="http://schemas.microsoft.com/office/powerpoint/2010/main" val="3451572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 name="Title 197"/>
          <p:cNvSpPr>
            <a:spLocks noGrp="1"/>
          </p:cNvSpPr>
          <p:nvPr>
            <p:ph type="title"/>
          </p:nvPr>
        </p:nvSpPr>
        <p:spPr/>
        <p:txBody>
          <a:bodyPr>
            <a:normAutofit/>
          </a:bodyPr>
          <a:lstStyle/>
          <a:p>
            <a:r>
              <a:rPr lang="en-US" sz="4896" dirty="0"/>
              <a:t>Word2vec</a:t>
            </a:r>
            <a:endParaRPr lang="en-GB" sz="4896" dirty="0"/>
          </a:p>
        </p:txBody>
      </p:sp>
      <p:pic>
        <p:nvPicPr>
          <p:cNvPr id="284" name="Content Placeholder 283"/>
          <p:cNvPicPr>
            <a:picLocks noGrp="1" noChangeAspect="1"/>
          </p:cNvPicPr>
          <p:nvPr>
            <p:ph idx="1"/>
          </p:nvPr>
        </p:nvPicPr>
        <p:blipFill>
          <a:blip r:embed="rId3"/>
          <a:stretch>
            <a:fillRect/>
          </a:stretch>
        </p:blipFill>
        <p:spPr>
          <a:xfrm>
            <a:off x="5287253" y="1908727"/>
            <a:ext cx="6295073" cy="3167356"/>
          </a:xfrm>
          <a:prstGeom prst="rect">
            <a:avLst/>
          </a:prstGeom>
        </p:spPr>
      </p:pic>
      <p:sp>
        <p:nvSpPr>
          <p:cNvPr id="200" name="Text Placeholder 199"/>
          <p:cNvSpPr>
            <a:spLocks noGrp="1"/>
          </p:cNvSpPr>
          <p:nvPr>
            <p:ph type="body" sz="half" idx="2"/>
          </p:nvPr>
        </p:nvSpPr>
        <p:spPr>
          <a:xfrm>
            <a:off x="857388" y="2389796"/>
            <a:ext cx="4010518" cy="2766210"/>
          </a:xfrm>
        </p:spPr>
        <p:txBody>
          <a:bodyPr/>
          <a:lstStyle/>
          <a:p>
            <a:pPr>
              <a:lnSpc>
                <a:spcPct val="100000"/>
              </a:lnSpc>
              <a:spcBef>
                <a:spcPts val="2448"/>
              </a:spcBef>
            </a:pPr>
            <a:r>
              <a:rPr lang="en-US" dirty="0"/>
              <a:t>Goal: simple (shallow) neural model learning from billion words scale corpus</a:t>
            </a:r>
          </a:p>
          <a:p>
            <a:pPr>
              <a:lnSpc>
                <a:spcPct val="100000"/>
              </a:lnSpc>
              <a:spcBef>
                <a:spcPts val="2448"/>
              </a:spcBef>
            </a:pPr>
            <a:r>
              <a:rPr lang="en-US" dirty="0"/>
              <a:t>Predict middle word from neighbors within a fixed size context window</a:t>
            </a:r>
          </a:p>
          <a:p>
            <a:pPr>
              <a:lnSpc>
                <a:spcPct val="100000"/>
              </a:lnSpc>
              <a:spcBef>
                <a:spcPts val="2448"/>
              </a:spcBef>
            </a:pPr>
            <a:r>
              <a:rPr lang="en-US" dirty="0"/>
              <a:t>Two different architectures:</a:t>
            </a:r>
          </a:p>
          <a:p>
            <a:pPr marL="349724" indent="-349724">
              <a:lnSpc>
                <a:spcPct val="100000"/>
              </a:lnSpc>
              <a:spcBef>
                <a:spcPts val="612"/>
              </a:spcBef>
              <a:buAutoNum type="arabicPeriod"/>
            </a:pPr>
            <a:r>
              <a:rPr lang="en-US" dirty="0"/>
              <a:t>Skip-gram</a:t>
            </a:r>
          </a:p>
          <a:p>
            <a:pPr marL="349724" indent="-349724">
              <a:lnSpc>
                <a:spcPct val="100000"/>
              </a:lnSpc>
              <a:spcBef>
                <a:spcPts val="612"/>
              </a:spcBef>
              <a:buAutoNum type="arabicPeriod"/>
            </a:pPr>
            <a:r>
              <a:rPr lang="en-US" dirty="0"/>
              <a:t>CBOW</a:t>
            </a:r>
          </a:p>
        </p:txBody>
      </p:sp>
      <p:sp>
        <p:nvSpPr>
          <p:cNvPr id="201" name="TextBox 200"/>
          <p:cNvSpPr txBox="1"/>
          <p:nvPr/>
        </p:nvSpPr>
        <p:spPr>
          <a:xfrm>
            <a:off x="5431682" y="6512144"/>
            <a:ext cx="1573115" cy="286306"/>
          </a:xfrm>
          <a:prstGeom prst="rect">
            <a:avLst/>
          </a:prstGeom>
          <a:noFill/>
        </p:spPr>
        <p:txBody>
          <a:bodyPr wrap="none" rtlCol="0">
            <a:spAutoFit/>
          </a:bodyPr>
          <a:lstStyle/>
          <a:p>
            <a:pPr algn="ctr" defTabSz="932597">
              <a:defRPr/>
            </a:pPr>
            <a:r>
              <a:rPr lang="en-US" sz="1224" kern="0" dirty="0">
                <a:solidFill>
                  <a:sysClr val="windowText" lastClr="000000"/>
                </a:solidFill>
              </a:rPr>
              <a:t>(</a:t>
            </a:r>
            <a:r>
              <a:rPr lang="en-GB" sz="1224" kern="0" dirty="0">
                <a:solidFill>
                  <a:sysClr val="windowText" lastClr="000000"/>
                </a:solidFill>
                <a:hlinkClick r:id="rId4"/>
              </a:rPr>
              <a:t>Mikolov</a:t>
            </a:r>
            <a:r>
              <a:rPr lang="en-US" sz="1224" kern="0" dirty="0">
                <a:solidFill>
                  <a:sysClr val="windowText" lastClr="000000"/>
                </a:solidFill>
                <a:hlinkClick r:id="rId4"/>
              </a:rPr>
              <a:t> et al., 2013</a:t>
            </a:r>
            <a:r>
              <a:rPr lang="en-US" sz="1224" kern="0" dirty="0">
                <a:solidFill>
                  <a:sysClr val="windowText" lastClr="000000"/>
                </a:solidFill>
              </a:rPr>
              <a:t>)</a:t>
            </a:r>
            <a:endParaRPr lang="en-GB" sz="1224" kern="0" dirty="0">
              <a:solidFill>
                <a:sysClr val="windowText" lastClr="000000"/>
              </a:solidFill>
            </a:endParaRPr>
          </a:p>
        </p:txBody>
      </p:sp>
    </p:spTree>
    <p:extLst>
      <p:ext uri="{BB962C8B-B14F-4D97-AF65-F5344CB8AC3E}">
        <p14:creationId xmlns:p14="http://schemas.microsoft.com/office/powerpoint/2010/main" val="32260433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96" dirty="0"/>
              <a:t>Skip-gram</a:t>
            </a:r>
            <a:endParaRPr lang="en-GB" sz="4896" dirty="0"/>
          </a:p>
        </p:txBody>
      </p:sp>
      <mc:AlternateContent xmlns:mc="http://schemas.openxmlformats.org/markup-compatibility/2006" xmlns:a14="http://schemas.microsoft.com/office/drawing/2010/main">
        <mc:Choice Requires="a14">
          <p:sp>
            <p:nvSpPr>
              <p:cNvPr id="96" name="Text Placeholder 95"/>
              <p:cNvSpPr>
                <a:spLocks noGrp="1"/>
              </p:cNvSpPr>
              <p:nvPr>
                <p:ph type="body" sz="half" idx="2"/>
              </p:nvPr>
            </p:nvSpPr>
            <p:spPr>
              <a:xfrm>
                <a:off x="857388" y="2564051"/>
                <a:ext cx="4010518" cy="981102"/>
              </a:xfrm>
            </p:spPr>
            <p:txBody>
              <a:bodyPr/>
              <a:lstStyle/>
              <a:p>
                <a:r>
                  <a:rPr lang="en-US" dirty="0"/>
                  <a:t>Predict </a:t>
                </a:r>
                <a:r>
                  <a:rPr lang="en-US" u="sng" dirty="0"/>
                  <a:t>neighbor</a:t>
                </a:r>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𝑗</m:t>
                        </m:r>
                      </m:sub>
                    </m:sSub>
                  </m:oMath>
                </a14:m>
                <a:r>
                  <a:rPr lang="en-US" dirty="0"/>
                  <a:t> given word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𝑡</m:t>
                        </m:r>
                      </m:sub>
                    </m:sSub>
                  </m:oMath>
                </a14:m>
                <a:endParaRPr lang="en-US" dirty="0"/>
              </a:p>
              <a:p>
                <a:endParaRPr lang="en-US" dirty="0"/>
              </a:p>
              <a:p>
                <a:r>
                  <a:rPr lang="en-US" dirty="0"/>
                  <a:t>Maximizes following average log prob.</a:t>
                </a:r>
                <a:endParaRPr lang="en-GB" dirty="0"/>
              </a:p>
            </p:txBody>
          </p:sp>
        </mc:Choice>
        <mc:Fallback xmlns="">
          <p:sp>
            <p:nvSpPr>
              <p:cNvPr id="96" name="Text Placeholder 95"/>
              <p:cNvSpPr>
                <a:spLocks noGrp="1" noRot="1" noChangeAspect="1" noMove="1" noResize="1" noEditPoints="1" noAdjustHandles="1" noChangeArrowheads="1" noChangeShapeType="1" noTextEdit="1"/>
              </p:cNvSpPr>
              <p:nvPr>
                <p:ph type="body" sz="half" idx="2"/>
              </p:nvPr>
            </p:nvSpPr>
            <p:spPr>
              <a:xfrm>
                <a:off x="857388" y="2564051"/>
                <a:ext cx="4010518" cy="981102"/>
              </a:xfrm>
              <a:blipFill>
                <a:blip r:embed="rId3"/>
                <a:stretch>
                  <a:fillRect/>
                </a:stretch>
              </a:blipFill>
            </p:spPr>
            <p:txBody>
              <a:bodyPr/>
              <a:lstStyle/>
              <a:p>
                <a:r>
                  <a:rPr lang="en-US">
                    <a:noFill/>
                  </a:rPr>
                  <a:t> </a:t>
                </a:r>
              </a:p>
            </p:txBody>
          </p:sp>
        </mc:Fallback>
      </mc:AlternateContent>
      <p:grpSp>
        <p:nvGrpSpPr>
          <p:cNvPr id="94" name="Group 93"/>
          <p:cNvGrpSpPr/>
          <p:nvPr/>
        </p:nvGrpSpPr>
        <p:grpSpPr>
          <a:xfrm>
            <a:off x="5697826" y="2564050"/>
            <a:ext cx="5479310" cy="1856708"/>
            <a:chOff x="6486852" y="2819851"/>
            <a:chExt cx="3567190" cy="1208772"/>
          </a:xfrm>
        </p:grpSpPr>
        <p:grpSp>
          <p:nvGrpSpPr>
            <p:cNvPr id="50" name="Group 49"/>
            <p:cNvGrpSpPr/>
            <p:nvPr/>
          </p:nvGrpSpPr>
          <p:grpSpPr>
            <a:xfrm>
              <a:off x="6771150" y="2820599"/>
              <a:ext cx="166365" cy="1208024"/>
              <a:chOff x="3323279" y="2156727"/>
              <a:chExt cx="224990" cy="1633717"/>
            </a:xfrm>
          </p:grpSpPr>
          <p:sp>
            <p:nvSpPr>
              <p:cNvPr id="81" name="Rounded Rectangle 80"/>
              <p:cNvSpPr/>
              <p:nvPr/>
            </p:nvSpPr>
            <p:spPr>
              <a:xfrm rot="5400000">
                <a:off x="2618915" y="2861091"/>
                <a:ext cx="1633717" cy="224990"/>
              </a:xfrm>
              <a:prstGeom prst="roundRect">
                <a:avLst/>
              </a:prstGeom>
              <a:ln>
                <a:solidFill>
                  <a:schemeClr val="tx1">
                    <a:lumMod val="50000"/>
                    <a:lumOff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defTabSz="932597">
                  <a:defRPr/>
                </a:pPr>
                <a:endParaRPr lang="en-GB" sz="1836" kern="0" dirty="0">
                  <a:solidFill>
                    <a:sysClr val="windowText" lastClr="000000"/>
                  </a:solidFill>
                </a:endParaRPr>
              </a:p>
            </p:txBody>
          </p:sp>
          <p:sp>
            <p:nvSpPr>
              <p:cNvPr id="82" name="Oval 81"/>
              <p:cNvSpPr/>
              <p:nvPr/>
            </p:nvSpPr>
            <p:spPr>
              <a:xfrm rot="5400000">
                <a:off x="3359595" y="2201608"/>
                <a:ext cx="152358" cy="152358"/>
              </a:xfrm>
              <a:prstGeom prst="ellipse">
                <a:avLst/>
              </a:prstGeom>
              <a:ln>
                <a:solidFill>
                  <a:schemeClr val="tx1">
                    <a:lumMod val="50000"/>
                    <a:lumOff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defTabSz="932597">
                  <a:defRPr/>
                </a:pPr>
                <a:endParaRPr lang="en-GB" sz="1836" kern="0" dirty="0">
                  <a:solidFill>
                    <a:sysClr val="windowText" lastClr="000000"/>
                  </a:solidFill>
                  <a:latin typeface="Segoe UI Semibold" panose="020B0702040204020203" pitchFamily="34" charset="0"/>
                  <a:cs typeface="Segoe UI Semibold" panose="020B0702040204020203" pitchFamily="34" charset="0"/>
                </a:endParaRPr>
              </a:p>
            </p:txBody>
          </p:sp>
          <p:sp>
            <p:nvSpPr>
              <p:cNvPr id="83" name="Oval 82"/>
              <p:cNvSpPr/>
              <p:nvPr/>
            </p:nvSpPr>
            <p:spPr>
              <a:xfrm rot="5400000">
                <a:off x="3359595" y="2398981"/>
                <a:ext cx="152358" cy="152358"/>
              </a:xfrm>
              <a:prstGeom prst="ellipse">
                <a:avLst/>
              </a:prstGeom>
              <a:solidFill>
                <a:schemeClr val="accent4"/>
              </a:solidFill>
              <a:ln>
                <a:solidFill>
                  <a:schemeClr val="tx1">
                    <a:lumMod val="50000"/>
                    <a:lumOff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defTabSz="932597">
                  <a:defRPr/>
                </a:pPr>
                <a:endParaRPr lang="en-GB" sz="1836" kern="0" dirty="0">
                  <a:solidFill>
                    <a:sysClr val="windowText" lastClr="000000"/>
                  </a:solidFill>
                  <a:latin typeface="Segoe UI Semibold" panose="020B0702040204020203" pitchFamily="34" charset="0"/>
                  <a:cs typeface="Segoe UI Semibold" panose="020B0702040204020203" pitchFamily="34" charset="0"/>
                </a:endParaRPr>
              </a:p>
            </p:txBody>
          </p:sp>
          <p:sp>
            <p:nvSpPr>
              <p:cNvPr id="84" name="Oval 83"/>
              <p:cNvSpPr/>
              <p:nvPr/>
            </p:nvSpPr>
            <p:spPr>
              <a:xfrm rot="5400000">
                <a:off x="3359596" y="2596354"/>
                <a:ext cx="152358" cy="152358"/>
              </a:xfrm>
              <a:prstGeom prst="ellipse">
                <a:avLst/>
              </a:prstGeom>
              <a:ln>
                <a:solidFill>
                  <a:schemeClr val="tx1">
                    <a:lumMod val="50000"/>
                    <a:lumOff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defTabSz="932597">
                  <a:defRPr/>
                </a:pPr>
                <a:endParaRPr lang="en-GB" sz="1836" kern="0" dirty="0">
                  <a:solidFill>
                    <a:sysClr val="windowText" lastClr="000000"/>
                  </a:solidFill>
                  <a:latin typeface="Segoe UI Semibold" panose="020B0702040204020203" pitchFamily="34" charset="0"/>
                  <a:cs typeface="Segoe UI Semibold" panose="020B0702040204020203" pitchFamily="34" charset="0"/>
                </a:endParaRPr>
              </a:p>
            </p:txBody>
          </p:sp>
          <p:sp>
            <p:nvSpPr>
              <p:cNvPr id="85" name="Oval 84"/>
              <p:cNvSpPr/>
              <p:nvPr/>
            </p:nvSpPr>
            <p:spPr>
              <a:xfrm rot="5400000">
                <a:off x="3359596" y="2793727"/>
                <a:ext cx="152358" cy="152358"/>
              </a:xfrm>
              <a:prstGeom prst="ellipse">
                <a:avLst/>
              </a:prstGeom>
              <a:ln>
                <a:solidFill>
                  <a:schemeClr val="tx1">
                    <a:lumMod val="50000"/>
                    <a:lumOff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defTabSz="932597">
                  <a:defRPr/>
                </a:pPr>
                <a:endParaRPr lang="en-GB" sz="1836" kern="0" dirty="0">
                  <a:solidFill>
                    <a:sysClr val="windowText" lastClr="000000"/>
                  </a:solidFill>
                  <a:latin typeface="Segoe UI Semibold" panose="020B0702040204020203" pitchFamily="34" charset="0"/>
                  <a:cs typeface="Segoe UI Semibold" panose="020B0702040204020203" pitchFamily="34" charset="0"/>
                </a:endParaRPr>
              </a:p>
            </p:txBody>
          </p:sp>
          <p:sp>
            <p:nvSpPr>
              <p:cNvPr id="86" name="Oval 85"/>
              <p:cNvSpPr/>
              <p:nvPr/>
            </p:nvSpPr>
            <p:spPr>
              <a:xfrm rot="5400000">
                <a:off x="3359596" y="3384651"/>
                <a:ext cx="152358" cy="152358"/>
              </a:xfrm>
              <a:prstGeom prst="ellipse">
                <a:avLst/>
              </a:prstGeom>
              <a:ln>
                <a:solidFill>
                  <a:schemeClr val="tx1">
                    <a:lumMod val="50000"/>
                    <a:lumOff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defTabSz="932597">
                  <a:defRPr/>
                </a:pPr>
                <a:endParaRPr lang="en-GB" sz="1836" kern="0" dirty="0">
                  <a:solidFill>
                    <a:sysClr val="windowText" lastClr="000000"/>
                  </a:solidFill>
                  <a:latin typeface="Segoe UI Semibold" panose="020B0702040204020203" pitchFamily="34" charset="0"/>
                  <a:cs typeface="Segoe UI Semibold" panose="020B0702040204020203" pitchFamily="34" charset="0"/>
                </a:endParaRPr>
              </a:p>
            </p:txBody>
          </p:sp>
          <p:sp>
            <p:nvSpPr>
              <p:cNvPr id="87" name="Oval 86"/>
              <p:cNvSpPr/>
              <p:nvPr/>
            </p:nvSpPr>
            <p:spPr>
              <a:xfrm rot="5400000">
                <a:off x="3359596" y="3582024"/>
                <a:ext cx="152358" cy="152358"/>
              </a:xfrm>
              <a:prstGeom prst="ellipse">
                <a:avLst/>
              </a:prstGeom>
              <a:ln>
                <a:solidFill>
                  <a:schemeClr val="tx1">
                    <a:lumMod val="50000"/>
                    <a:lumOff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defTabSz="932597">
                  <a:defRPr/>
                </a:pPr>
                <a:endParaRPr lang="en-GB" sz="1836" kern="0" dirty="0">
                  <a:solidFill>
                    <a:sysClr val="windowText" lastClr="000000"/>
                  </a:solidFill>
                  <a:latin typeface="Segoe UI Semibold" panose="020B0702040204020203" pitchFamily="34" charset="0"/>
                  <a:cs typeface="Segoe UI Semibold" panose="020B0702040204020203" pitchFamily="34" charset="0"/>
                </a:endParaRPr>
              </a:p>
            </p:txBody>
          </p:sp>
          <p:grpSp>
            <p:nvGrpSpPr>
              <p:cNvPr id="88" name="Group 87"/>
              <p:cNvGrpSpPr/>
              <p:nvPr/>
            </p:nvGrpSpPr>
            <p:grpSpPr>
              <a:xfrm rot="5400000">
                <a:off x="3322169" y="3142507"/>
                <a:ext cx="227211" cy="45720"/>
                <a:chOff x="3506508" y="2950590"/>
                <a:chExt cx="227211" cy="45720"/>
              </a:xfrm>
            </p:grpSpPr>
            <p:sp>
              <p:nvSpPr>
                <p:cNvPr id="89" name="Oval 88"/>
                <p:cNvSpPr/>
                <p:nvPr/>
              </p:nvSpPr>
              <p:spPr>
                <a:xfrm>
                  <a:off x="3506508" y="2950591"/>
                  <a:ext cx="45719" cy="45719"/>
                </a:xfrm>
                <a:prstGeom prst="ellipse">
                  <a:avLst/>
                </a:prstGeom>
                <a:solidFill>
                  <a:schemeClr val="tx1">
                    <a:lumMod val="50000"/>
                    <a:lumOff val="50000"/>
                  </a:schemeClr>
                </a:solidFill>
                <a:ln>
                  <a:solidFill>
                    <a:schemeClr val="tx1">
                      <a:lumMod val="50000"/>
                      <a:lumOff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defTabSz="932597">
                    <a:defRPr/>
                  </a:pPr>
                  <a:endParaRPr lang="en-GB" sz="1836" kern="0" dirty="0">
                    <a:solidFill>
                      <a:sysClr val="windowText" lastClr="000000"/>
                    </a:solidFill>
                    <a:latin typeface="Segoe UI Semibold" panose="020B0702040204020203" pitchFamily="34" charset="0"/>
                    <a:cs typeface="Segoe UI Semibold" panose="020B0702040204020203" pitchFamily="34" charset="0"/>
                  </a:endParaRPr>
                </a:p>
              </p:txBody>
            </p:sp>
            <p:sp>
              <p:nvSpPr>
                <p:cNvPr id="90" name="Oval 89"/>
                <p:cNvSpPr/>
                <p:nvPr/>
              </p:nvSpPr>
              <p:spPr>
                <a:xfrm>
                  <a:off x="3597242" y="2950591"/>
                  <a:ext cx="45719" cy="45719"/>
                </a:xfrm>
                <a:prstGeom prst="ellipse">
                  <a:avLst/>
                </a:prstGeom>
                <a:solidFill>
                  <a:schemeClr val="tx1">
                    <a:lumMod val="50000"/>
                    <a:lumOff val="50000"/>
                  </a:schemeClr>
                </a:solidFill>
                <a:ln>
                  <a:solidFill>
                    <a:schemeClr val="tx1">
                      <a:lumMod val="50000"/>
                      <a:lumOff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defTabSz="932597">
                    <a:defRPr/>
                  </a:pPr>
                  <a:endParaRPr lang="en-GB" sz="1836" kern="0" dirty="0">
                    <a:solidFill>
                      <a:sysClr val="windowText" lastClr="000000"/>
                    </a:solidFill>
                    <a:latin typeface="Segoe UI Semibold" panose="020B0702040204020203" pitchFamily="34" charset="0"/>
                    <a:cs typeface="Segoe UI Semibold" panose="020B0702040204020203" pitchFamily="34" charset="0"/>
                  </a:endParaRPr>
                </a:p>
              </p:txBody>
            </p:sp>
            <p:sp>
              <p:nvSpPr>
                <p:cNvPr id="91" name="Oval 90"/>
                <p:cNvSpPr/>
                <p:nvPr/>
              </p:nvSpPr>
              <p:spPr>
                <a:xfrm>
                  <a:off x="3688000" y="2950590"/>
                  <a:ext cx="45719" cy="45719"/>
                </a:xfrm>
                <a:prstGeom prst="ellipse">
                  <a:avLst/>
                </a:prstGeom>
                <a:solidFill>
                  <a:schemeClr val="tx1">
                    <a:lumMod val="50000"/>
                    <a:lumOff val="50000"/>
                  </a:schemeClr>
                </a:solidFill>
                <a:ln>
                  <a:solidFill>
                    <a:schemeClr val="tx1">
                      <a:lumMod val="50000"/>
                      <a:lumOff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defTabSz="932597">
                    <a:defRPr/>
                  </a:pPr>
                  <a:endParaRPr lang="en-GB" sz="1836" kern="0" dirty="0">
                    <a:solidFill>
                      <a:sysClr val="windowText" lastClr="000000"/>
                    </a:solidFill>
                    <a:latin typeface="Segoe UI Semibold" panose="020B0702040204020203" pitchFamily="34" charset="0"/>
                    <a:cs typeface="Segoe UI Semibold" panose="020B0702040204020203" pitchFamily="34" charset="0"/>
                  </a:endParaRPr>
                </a:p>
              </p:txBody>
            </p:sp>
          </p:grpSp>
        </p:grpSp>
        <p:sp>
          <p:nvSpPr>
            <p:cNvPr id="51" name="Flowchart: Data 50"/>
            <p:cNvSpPr/>
            <p:nvPr/>
          </p:nvSpPr>
          <p:spPr>
            <a:xfrm>
              <a:off x="7278055" y="3202798"/>
              <a:ext cx="578990" cy="436949"/>
            </a:xfrm>
            <a:prstGeom prst="flowChartInputOutput">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GB" sz="1428" kern="0" baseline="-25000" dirty="0">
                <a:solidFill>
                  <a:schemeClr val="tx1"/>
                </a:solidFill>
              </a:endParaRPr>
            </a:p>
          </p:txBody>
        </p:sp>
        <p:sp>
          <p:nvSpPr>
            <p:cNvPr id="52" name="Multiply 51"/>
            <p:cNvSpPr/>
            <p:nvPr/>
          </p:nvSpPr>
          <p:spPr>
            <a:xfrm>
              <a:off x="6933004" y="3250295"/>
              <a:ext cx="341954" cy="341954"/>
            </a:xfrm>
            <a:prstGeom prst="mathMultiply">
              <a:avLst>
                <a:gd name="adj1" fmla="val 4618"/>
              </a:avLst>
            </a:prstGeom>
            <a:solidFill>
              <a:schemeClr val="bg1"/>
            </a:solid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defTabSz="932597">
                <a:defRPr/>
              </a:pPr>
              <a:endParaRPr lang="en-GB" sz="1836" kern="0">
                <a:solidFill>
                  <a:sysClr val="windowText" lastClr="000000"/>
                </a:solidFill>
              </a:endParaRPr>
            </a:p>
          </p:txBody>
        </p:sp>
        <p:grpSp>
          <p:nvGrpSpPr>
            <p:cNvPr id="53" name="Group 52"/>
            <p:cNvGrpSpPr/>
            <p:nvPr/>
          </p:nvGrpSpPr>
          <p:grpSpPr>
            <a:xfrm>
              <a:off x="9601060" y="2819851"/>
              <a:ext cx="166365" cy="1208024"/>
              <a:chOff x="3323279" y="2156727"/>
              <a:chExt cx="224990" cy="1633717"/>
            </a:xfrm>
          </p:grpSpPr>
          <p:sp>
            <p:nvSpPr>
              <p:cNvPr id="70" name="Rounded Rectangle 69"/>
              <p:cNvSpPr/>
              <p:nvPr/>
            </p:nvSpPr>
            <p:spPr>
              <a:xfrm rot="5400000">
                <a:off x="2618915" y="2861091"/>
                <a:ext cx="1633717" cy="224990"/>
              </a:xfrm>
              <a:prstGeom prst="roundRect">
                <a:avLst/>
              </a:prstGeom>
              <a:ln>
                <a:solidFill>
                  <a:schemeClr val="tx1">
                    <a:lumMod val="50000"/>
                    <a:lumOff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defTabSz="932597">
                  <a:defRPr/>
                </a:pPr>
                <a:endParaRPr lang="en-GB" sz="1836" kern="0" dirty="0">
                  <a:solidFill>
                    <a:sysClr val="windowText" lastClr="000000"/>
                  </a:solidFill>
                </a:endParaRPr>
              </a:p>
            </p:txBody>
          </p:sp>
          <p:sp>
            <p:nvSpPr>
              <p:cNvPr id="71" name="Oval 70"/>
              <p:cNvSpPr/>
              <p:nvPr/>
            </p:nvSpPr>
            <p:spPr>
              <a:xfrm rot="5400000">
                <a:off x="3359595" y="2201608"/>
                <a:ext cx="152358" cy="152358"/>
              </a:xfrm>
              <a:prstGeom prst="ellipse">
                <a:avLst/>
              </a:prstGeom>
              <a:ln>
                <a:solidFill>
                  <a:schemeClr val="tx1">
                    <a:lumMod val="50000"/>
                    <a:lumOff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defTabSz="932597">
                  <a:defRPr/>
                </a:pPr>
                <a:endParaRPr lang="en-GB" sz="1836" kern="0" dirty="0">
                  <a:solidFill>
                    <a:sysClr val="windowText" lastClr="000000"/>
                  </a:solidFill>
                  <a:latin typeface="Segoe UI Semibold" panose="020B0702040204020203" pitchFamily="34" charset="0"/>
                  <a:cs typeface="Segoe UI Semibold" panose="020B0702040204020203" pitchFamily="34" charset="0"/>
                </a:endParaRPr>
              </a:p>
            </p:txBody>
          </p:sp>
          <p:sp>
            <p:nvSpPr>
              <p:cNvPr id="72" name="Oval 71"/>
              <p:cNvSpPr/>
              <p:nvPr/>
            </p:nvSpPr>
            <p:spPr>
              <a:xfrm rot="5400000">
                <a:off x="3359595" y="2398981"/>
                <a:ext cx="152358" cy="152358"/>
              </a:xfrm>
              <a:prstGeom prst="ellipse">
                <a:avLst/>
              </a:prstGeom>
              <a:ln>
                <a:solidFill>
                  <a:schemeClr val="tx1">
                    <a:lumMod val="50000"/>
                    <a:lumOff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defTabSz="932597">
                  <a:defRPr/>
                </a:pPr>
                <a:endParaRPr lang="en-GB" sz="1836" kern="0" dirty="0">
                  <a:solidFill>
                    <a:sysClr val="windowText" lastClr="000000"/>
                  </a:solidFill>
                  <a:latin typeface="Segoe UI Semibold" panose="020B0702040204020203" pitchFamily="34" charset="0"/>
                  <a:cs typeface="Segoe UI Semibold" panose="020B0702040204020203" pitchFamily="34" charset="0"/>
                </a:endParaRPr>
              </a:p>
            </p:txBody>
          </p:sp>
          <p:sp>
            <p:nvSpPr>
              <p:cNvPr id="73" name="Oval 72"/>
              <p:cNvSpPr/>
              <p:nvPr/>
            </p:nvSpPr>
            <p:spPr>
              <a:xfrm rot="5400000">
                <a:off x="3359596" y="2596354"/>
                <a:ext cx="152358" cy="152358"/>
              </a:xfrm>
              <a:prstGeom prst="ellipse">
                <a:avLst/>
              </a:prstGeom>
              <a:ln>
                <a:solidFill>
                  <a:schemeClr val="tx1">
                    <a:lumMod val="50000"/>
                    <a:lumOff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defTabSz="932597">
                  <a:defRPr/>
                </a:pPr>
                <a:endParaRPr lang="en-GB" sz="1836" kern="0" dirty="0">
                  <a:solidFill>
                    <a:sysClr val="windowText" lastClr="000000"/>
                  </a:solidFill>
                  <a:latin typeface="Segoe UI Semibold" panose="020B0702040204020203" pitchFamily="34" charset="0"/>
                  <a:cs typeface="Segoe UI Semibold" panose="020B0702040204020203" pitchFamily="34" charset="0"/>
                </a:endParaRPr>
              </a:p>
            </p:txBody>
          </p:sp>
          <p:sp>
            <p:nvSpPr>
              <p:cNvPr id="74" name="Oval 73"/>
              <p:cNvSpPr/>
              <p:nvPr/>
            </p:nvSpPr>
            <p:spPr>
              <a:xfrm rot="5400000">
                <a:off x="3359596" y="2793727"/>
                <a:ext cx="152358" cy="152358"/>
              </a:xfrm>
              <a:prstGeom prst="ellipse">
                <a:avLst/>
              </a:prstGeom>
              <a:ln>
                <a:solidFill>
                  <a:schemeClr val="tx1">
                    <a:lumMod val="50000"/>
                    <a:lumOff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defTabSz="932597">
                  <a:defRPr/>
                </a:pPr>
                <a:endParaRPr lang="en-GB" sz="1836" kern="0" dirty="0">
                  <a:solidFill>
                    <a:sysClr val="windowText" lastClr="000000"/>
                  </a:solidFill>
                  <a:latin typeface="Segoe UI Semibold" panose="020B0702040204020203" pitchFamily="34" charset="0"/>
                  <a:cs typeface="Segoe UI Semibold" panose="020B0702040204020203" pitchFamily="34" charset="0"/>
                </a:endParaRPr>
              </a:p>
            </p:txBody>
          </p:sp>
          <p:sp>
            <p:nvSpPr>
              <p:cNvPr id="75" name="Oval 74"/>
              <p:cNvSpPr/>
              <p:nvPr/>
            </p:nvSpPr>
            <p:spPr>
              <a:xfrm rot="5400000">
                <a:off x="3359596" y="3384651"/>
                <a:ext cx="152358" cy="152358"/>
              </a:xfrm>
              <a:prstGeom prst="ellipse">
                <a:avLst/>
              </a:prstGeom>
              <a:solidFill>
                <a:schemeClr val="accent4"/>
              </a:solidFill>
              <a:ln>
                <a:solidFill>
                  <a:schemeClr val="tx1">
                    <a:lumMod val="50000"/>
                    <a:lumOff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defTabSz="932597">
                  <a:defRPr/>
                </a:pPr>
                <a:endParaRPr lang="en-GB" sz="1836" kern="0" dirty="0">
                  <a:solidFill>
                    <a:sysClr val="windowText" lastClr="000000"/>
                  </a:solidFill>
                  <a:latin typeface="Segoe UI Semibold" panose="020B0702040204020203" pitchFamily="34" charset="0"/>
                  <a:cs typeface="Segoe UI Semibold" panose="020B0702040204020203" pitchFamily="34" charset="0"/>
                </a:endParaRPr>
              </a:p>
            </p:txBody>
          </p:sp>
          <p:sp>
            <p:nvSpPr>
              <p:cNvPr id="76" name="Oval 75"/>
              <p:cNvSpPr/>
              <p:nvPr/>
            </p:nvSpPr>
            <p:spPr>
              <a:xfrm rot="5400000">
                <a:off x="3359596" y="3582024"/>
                <a:ext cx="152358" cy="152358"/>
              </a:xfrm>
              <a:prstGeom prst="ellipse">
                <a:avLst/>
              </a:prstGeom>
              <a:ln>
                <a:solidFill>
                  <a:schemeClr val="tx1">
                    <a:lumMod val="50000"/>
                    <a:lumOff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defTabSz="932597">
                  <a:defRPr/>
                </a:pPr>
                <a:endParaRPr lang="en-GB" sz="1836" kern="0" dirty="0">
                  <a:solidFill>
                    <a:sysClr val="windowText" lastClr="000000"/>
                  </a:solidFill>
                  <a:latin typeface="Segoe UI Semibold" panose="020B0702040204020203" pitchFamily="34" charset="0"/>
                  <a:cs typeface="Segoe UI Semibold" panose="020B0702040204020203" pitchFamily="34" charset="0"/>
                </a:endParaRPr>
              </a:p>
            </p:txBody>
          </p:sp>
          <p:grpSp>
            <p:nvGrpSpPr>
              <p:cNvPr id="77" name="Group 76"/>
              <p:cNvGrpSpPr/>
              <p:nvPr/>
            </p:nvGrpSpPr>
            <p:grpSpPr>
              <a:xfrm rot="5400000">
                <a:off x="3322169" y="3142507"/>
                <a:ext cx="227211" cy="45720"/>
                <a:chOff x="3506508" y="2950590"/>
                <a:chExt cx="227211" cy="45720"/>
              </a:xfrm>
            </p:grpSpPr>
            <p:sp>
              <p:nvSpPr>
                <p:cNvPr id="78" name="Oval 77"/>
                <p:cNvSpPr/>
                <p:nvPr/>
              </p:nvSpPr>
              <p:spPr>
                <a:xfrm>
                  <a:off x="3506508" y="2950591"/>
                  <a:ext cx="45719" cy="45719"/>
                </a:xfrm>
                <a:prstGeom prst="ellipse">
                  <a:avLst/>
                </a:prstGeom>
                <a:solidFill>
                  <a:schemeClr val="tx1">
                    <a:lumMod val="50000"/>
                    <a:lumOff val="50000"/>
                  </a:schemeClr>
                </a:solidFill>
                <a:ln>
                  <a:solidFill>
                    <a:schemeClr val="tx1">
                      <a:lumMod val="50000"/>
                      <a:lumOff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defTabSz="932597">
                    <a:defRPr/>
                  </a:pPr>
                  <a:endParaRPr lang="en-GB" sz="1836" kern="0" dirty="0">
                    <a:solidFill>
                      <a:sysClr val="windowText" lastClr="000000"/>
                    </a:solidFill>
                    <a:latin typeface="Segoe UI Semibold" panose="020B0702040204020203" pitchFamily="34" charset="0"/>
                    <a:cs typeface="Segoe UI Semibold" panose="020B0702040204020203" pitchFamily="34" charset="0"/>
                  </a:endParaRPr>
                </a:p>
              </p:txBody>
            </p:sp>
            <p:sp>
              <p:nvSpPr>
                <p:cNvPr id="79" name="Oval 78"/>
                <p:cNvSpPr/>
                <p:nvPr/>
              </p:nvSpPr>
              <p:spPr>
                <a:xfrm>
                  <a:off x="3597242" y="2950591"/>
                  <a:ext cx="45719" cy="45719"/>
                </a:xfrm>
                <a:prstGeom prst="ellipse">
                  <a:avLst/>
                </a:prstGeom>
                <a:solidFill>
                  <a:schemeClr val="tx1">
                    <a:lumMod val="50000"/>
                    <a:lumOff val="50000"/>
                  </a:schemeClr>
                </a:solidFill>
                <a:ln>
                  <a:solidFill>
                    <a:schemeClr val="tx1">
                      <a:lumMod val="50000"/>
                      <a:lumOff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defTabSz="932597">
                    <a:defRPr/>
                  </a:pPr>
                  <a:endParaRPr lang="en-GB" sz="1836" kern="0" dirty="0">
                    <a:solidFill>
                      <a:sysClr val="windowText" lastClr="000000"/>
                    </a:solidFill>
                    <a:latin typeface="Segoe UI Semibold" panose="020B0702040204020203" pitchFamily="34" charset="0"/>
                    <a:cs typeface="Segoe UI Semibold" panose="020B0702040204020203" pitchFamily="34" charset="0"/>
                  </a:endParaRPr>
                </a:p>
              </p:txBody>
            </p:sp>
            <p:sp>
              <p:nvSpPr>
                <p:cNvPr id="80" name="Oval 79"/>
                <p:cNvSpPr/>
                <p:nvPr/>
              </p:nvSpPr>
              <p:spPr>
                <a:xfrm>
                  <a:off x="3688000" y="2950590"/>
                  <a:ext cx="45719" cy="45719"/>
                </a:xfrm>
                <a:prstGeom prst="ellipse">
                  <a:avLst/>
                </a:prstGeom>
                <a:solidFill>
                  <a:schemeClr val="tx1">
                    <a:lumMod val="50000"/>
                    <a:lumOff val="50000"/>
                  </a:schemeClr>
                </a:solidFill>
                <a:ln>
                  <a:solidFill>
                    <a:schemeClr val="tx1">
                      <a:lumMod val="50000"/>
                      <a:lumOff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defTabSz="932597">
                    <a:defRPr/>
                  </a:pPr>
                  <a:endParaRPr lang="en-GB" sz="1836" kern="0" dirty="0">
                    <a:solidFill>
                      <a:sysClr val="windowText" lastClr="000000"/>
                    </a:solidFill>
                    <a:latin typeface="Segoe UI Semibold" panose="020B0702040204020203" pitchFamily="34" charset="0"/>
                    <a:cs typeface="Segoe UI Semibold" panose="020B0702040204020203" pitchFamily="34" charset="0"/>
                  </a:endParaRPr>
                </a:p>
              </p:txBody>
            </p:sp>
          </p:grpSp>
        </p:grpSp>
        <p:sp>
          <p:nvSpPr>
            <p:cNvPr id="54" name="Right Arrow 53"/>
            <p:cNvSpPr/>
            <p:nvPr/>
          </p:nvSpPr>
          <p:spPr>
            <a:xfrm>
              <a:off x="7916897" y="3393498"/>
              <a:ext cx="209357" cy="50267"/>
            </a:xfrm>
            <a:prstGeom prst="rightArrow">
              <a:avLst>
                <a:gd name="adj1" fmla="val 46698"/>
                <a:gd name="adj2" fmla="val 50000"/>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GB" sz="1836" kern="0">
                <a:solidFill>
                  <a:sysClr val="windowText" lastClr="000000"/>
                </a:solidFill>
              </a:endParaRPr>
            </a:p>
          </p:txBody>
        </p:sp>
        <p:grpSp>
          <p:nvGrpSpPr>
            <p:cNvPr id="55" name="Group 54"/>
            <p:cNvGrpSpPr/>
            <p:nvPr/>
          </p:nvGrpSpPr>
          <p:grpSpPr>
            <a:xfrm>
              <a:off x="8186105" y="3031060"/>
              <a:ext cx="166365" cy="775142"/>
              <a:chOff x="6120704" y="2873833"/>
              <a:chExt cx="224990" cy="1048293"/>
            </a:xfrm>
          </p:grpSpPr>
          <p:sp>
            <p:nvSpPr>
              <p:cNvPr id="61" name="Rounded Rectangle 60"/>
              <p:cNvSpPr/>
              <p:nvPr/>
            </p:nvSpPr>
            <p:spPr>
              <a:xfrm rot="5400000">
                <a:off x="5709052" y="3285485"/>
                <a:ext cx="1048293" cy="224990"/>
              </a:xfrm>
              <a:prstGeom prst="roundRect">
                <a:avLst/>
              </a:prstGeom>
              <a:ln>
                <a:solidFill>
                  <a:schemeClr val="tx1">
                    <a:lumMod val="50000"/>
                    <a:lumOff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defTabSz="932597">
                  <a:defRPr/>
                </a:pPr>
                <a:endParaRPr lang="en-GB" sz="1836" kern="0" dirty="0">
                  <a:solidFill>
                    <a:sysClr val="windowText" lastClr="000000"/>
                  </a:solidFill>
                </a:endParaRPr>
              </a:p>
            </p:txBody>
          </p:sp>
          <p:sp>
            <p:nvSpPr>
              <p:cNvPr id="62" name="Oval 61"/>
              <p:cNvSpPr/>
              <p:nvPr/>
            </p:nvSpPr>
            <p:spPr>
              <a:xfrm rot="5400000">
                <a:off x="6157021" y="2927800"/>
                <a:ext cx="152358" cy="152358"/>
              </a:xfrm>
              <a:prstGeom prst="ellipse">
                <a:avLst/>
              </a:prstGeom>
              <a:ln>
                <a:solidFill>
                  <a:schemeClr val="tx1">
                    <a:lumMod val="50000"/>
                    <a:lumOff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defTabSz="932597">
                  <a:defRPr/>
                </a:pPr>
                <a:endParaRPr lang="en-GB" sz="1836" kern="0" dirty="0">
                  <a:solidFill>
                    <a:sysClr val="windowText" lastClr="000000"/>
                  </a:solidFill>
                  <a:latin typeface="Segoe UI Semibold" panose="020B0702040204020203" pitchFamily="34" charset="0"/>
                  <a:cs typeface="Segoe UI Semibold" panose="020B0702040204020203" pitchFamily="34" charset="0"/>
                </a:endParaRPr>
              </a:p>
            </p:txBody>
          </p:sp>
          <p:sp>
            <p:nvSpPr>
              <p:cNvPr id="63" name="Oval 62"/>
              <p:cNvSpPr/>
              <p:nvPr/>
            </p:nvSpPr>
            <p:spPr>
              <a:xfrm rot="5400000">
                <a:off x="6157021" y="3125173"/>
                <a:ext cx="152358" cy="152358"/>
              </a:xfrm>
              <a:prstGeom prst="ellipse">
                <a:avLst/>
              </a:prstGeom>
              <a:solidFill>
                <a:schemeClr val="accent4">
                  <a:lumMod val="20000"/>
                  <a:lumOff val="80000"/>
                </a:schemeClr>
              </a:solidFill>
              <a:ln>
                <a:solidFill>
                  <a:schemeClr val="tx1">
                    <a:lumMod val="50000"/>
                    <a:lumOff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defTabSz="932597">
                  <a:defRPr/>
                </a:pPr>
                <a:endParaRPr lang="en-GB" sz="1836" kern="0" dirty="0">
                  <a:solidFill>
                    <a:sysClr val="windowText" lastClr="000000"/>
                  </a:solidFill>
                  <a:latin typeface="Segoe UI Semibold" panose="020B0702040204020203" pitchFamily="34" charset="0"/>
                  <a:cs typeface="Segoe UI Semibold" panose="020B0702040204020203" pitchFamily="34" charset="0"/>
                </a:endParaRPr>
              </a:p>
            </p:txBody>
          </p:sp>
          <p:sp>
            <p:nvSpPr>
              <p:cNvPr id="64" name="Oval 63"/>
              <p:cNvSpPr/>
              <p:nvPr/>
            </p:nvSpPr>
            <p:spPr>
              <a:xfrm rot="5400000">
                <a:off x="6157021" y="3716097"/>
                <a:ext cx="152358" cy="152358"/>
              </a:xfrm>
              <a:prstGeom prst="ellipse">
                <a:avLst/>
              </a:prstGeom>
              <a:solidFill>
                <a:schemeClr val="accent4">
                  <a:lumMod val="20000"/>
                  <a:lumOff val="80000"/>
                </a:schemeClr>
              </a:solidFill>
              <a:ln>
                <a:solidFill>
                  <a:schemeClr val="tx1">
                    <a:lumMod val="50000"/>
                    <a:lumOff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defTabSz="932597">
                  <a:defRPr/>
                </a:pPr>
                <a:endParaRPr lang="en-GB" sz="1836" kern="0" dirty="0">
                  <a:solidFill>
                    <a:sysClr val="windowText" lastClr="000000"/>
                  </a:solidFill>
                  <a:latin typeface="Segoe UI Semibold" panose="020B0702040204020203" pitchFamily="34" charset="0"/>
                  <a:cs typeface="Segoe UI Semibold" panose="020B0702040204020203" pitchFamily="34" charset="0"/>
                </a:endParaRPr>
              </a:p>
            </p:txBody>
          </p:sp>
          <p:grpSp>
            <p:nvGrpSpPr>
              <p:cNvPr id="65" name="Group 64"/>
              <p:cNvGrpSpPr/>
              <p:nvPr/>
            </p:nvGrpSpPr>
            <p:grpSpPr>
              <a:xfrm rot="5400000">
                <a:off x="6119594" y="3473953"/>
                <a:ext cx="227211" cy="45720"/>
                <a:chOff x="3506508" y="2950590"/>
                <a:chExt cx="227211" cy="45720"/>
              </a:xfrm>
            </p:grpSpPr>
            <p:sp>
              <p:nvSpPr>
                <p:cNvPr id="67" name="Oval 66"/>
                <p:cNvSpPr/>
                <p:nvPr/>
              </p:nvSpPr>
              <p:spPr>
                <a:xfrm>
                  <a:off x="3506508" y="2950591"/>
                  <a:ext cx="45719" cy="45719"/>
                </a:xfrm>
                <a:prstGeom prst="ellipse">
                  <a:avLst/>
                </a:prstGeom>
                <a:solidFill>
                  <a:schemeClr val="tx1">
                    <a:lumMod val="50000"/>
                    <a:lumOff val="50000"/>
                  </a:schemeClr>
                </a:solidFill>
                <a:ln>
                  <a:solidFill>
                    <a:schemeClr val="tx1">
                      <a:lumMod val="50000"/>
                      <a:lumOff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defTabSz="932597">
                    <a:defRPr/>
                  </a:pPr>
                  <a:endParaRPr lang="en-GB" sz="1836" kern="0" dirty="0">
                    <a:solidFill>
                      <a:sysClr val="windowText" lastClr="000000"/>
                    </a:solidFill>
                    <a:latin typeface="Segoe UI Semibold" panose="020B0702040204020203" pitchFamily="34" charset="0"/>
                    <a:cs typeface="Segoe UI Semibold" panose="020B0702040204020203" pitchFamily="34" charset="0"/>
                  </a:endParaRPr>
                </a:p>
              </p:txBody>
            </p:sp>
            <p:sp>
              <p:nvSpPr>
                <p:cNvPr id="68" name="Oval 67"/>
                <p:cNvSpPr/>
                <p:nvPr/>
              </p:nvSpPr>
              <p:spPr>
                <a:xfrm>
                  <a:off x="3597242" y="2950591"/>
                  <a:ext cx="45719" cy="45719"/>
                </a:xfrm>
                <a:prstGeom prst="ellipse">
                  <a:avLst/>
                </a:prstGeom>
                <a:solidFill>
                  <a:schemeClr val="tx1">
                    <a:lumMod val="50000"/>
                    <a:lumOff val="50000"/>
                  </a:schemeClr>
                </a:solidFill>
                <a:ln>
                  <a:solidFill>
                    <a:schemeClr val="tx1">
                      <a:lumMod val="50000"/>
                      <a:lumOff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defTabSz="932597">
                    <a:defRPr/>
                  </a:pPr>
                  <a:endParaRPr lang="en-GB" sz="1836" kern="0" dirty="0">
                    <a:solidFill>
                      <a:sysClr val="windowText" lastClr="000000"/>
                    </a:solidFill>
                    <a:latin typeface="Segoe UI Semibold" panose="020B0702040204020203" pitchFamily="34" charset="0"/>
                    <a:cs typeface="Segoe UI Semibold" panose="020B0702040204020203" pitchFamily="34" charset="0"/>
                  </a:endParaRPr>
                </a:p>
              </p:txBody>
            </p:sp>
            <p:sp>
              <p:nvSpPr>
                <p:cNvPr id="69" name="Oval 68"/>
                <p:cNvSpPr/>
                <p:nvPr/>
              </p:nvSpPr>
              <p:spPr>
                <a:xfrm>
                  <a:off x="3688000" y="2950590"/>
                  <a:ext cx="45719" cy="45719"/>
                </a:xfrm>
                <a:prstGeom prst="ellipse">
                  <a:avLst/>
                </a:prstGeom>
                <a:solidFill>
                  <a:schemeClr val="tx1">
                    <a:lumMod val="50000"/>
                    <a:lumOff val="50000"/>
                  </a:schemeClr>
                </a:solidFill>
                <a:ln>
                  <a:solidFill>
                    <a:schemeClr val="tx1">
                      <a:lumMod val="50000"/>
                      <a:lumOff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defTabSz="932597">
                    <a:defRPr/>
                  </a:pPr>
                  <a:endParaRPr lang="en-GB" sz="1836" kern="0" dirty="0">
                    <a:solidFill>
                      <a:sysClr val="windowText" lastClr="000000"/>
                    </a:solidFill>
                    <a:latin typeface="Segoe UI Semibold" panose="020B0702040204020203" pitchFamily="34" charset="0"/>
                    <a:cs typeface="Segoe UI Semibold" panose="020B0702040204020203" pitchFamily="34" charset="0"/>
                  </a:endParaRPr>
                </a:p>
              </p:txBody>
            </p:sp>
          </p:grpSp>
          <p:sp>
            <p:nvSpPr>
              <p:cNvPr id="66" name="Oval 65"/>
              <p:cNvSpPr/>
              <p:nvPr/>
            </p:nvSpPr>
            <p:spPr>
              <a:xfrm rot="5400000">
                <a:off x="6157021" y="2928766"/>
                <a:ext cx="152358" cy="152358"/>
              </a:xfrm>
              <a:prstGeom prst="ellipse">
                <a:avLst/>
              </a:prstGeom>
              <a:solidFill>
                <a:schemeClr val="accent4">
                  <a:lumMod val="20000"/>
                  <a:lumOff val="80000"/>
                </a:schemeClr>
              </a:solidFill>
              <a:ln>
                <a:solidFill>
                  <a:schemeClr val="tx1">
                    <a:lumMod val="50000"/>
                    <a:lumOff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defTabSz="932597">
                  <a:defRPr/>
                </a:pPr>
                <a:endParaRPr lang="en-GB" sz="1836" kern="0" dirty="0">
                  <a:solidFill>
                    <a:sysClr val="windowText" lastClr="000000"/>
                  </a:solidFill>
                  <a:latin typeface="Segoe UI Semibold" panose="020B0702040204020203" pitchFamily="34" charset="0"/>
                  <a:cs typeface="Segoe UI Semibold" panose="020B0702040204020203" pitchFamily="34" charset="0"/>
                </a:endParaRPr>
              </a:p>
            </p:txBody>
          </p:sp>
        </p:grpSp>
        <p:sp>
          <p:nvSpPr>
            <p:cNvPr id="56" name="Flowchart: Data 55"/>
            <p:cNvSpPr/>
            <p:nvPr/>
          </p:nvSpPr>
          <p:spPr>
            <a:xfrm>
              <a:off x="8693010" y="3193278"/>
              <a:ext cx="578990" cy="436949"/>
            </a:xfrm>
            <a:prstGeom prst="flowChartInputOutput">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GB" sz="1020" kern="0" baseline="-25000" dirty="0">
                <a:solidFill>
                  <a:schemeClr val="tx1"/>
                </a:solidFill>
              </a:endParaRPr>
            </a:p>
          </p:txBody>
        </p:sp>
        <p:sp>
          <p:nvSpPr>
            <p:cNvPr id="57" name="Multiply 56"/>
            <p:cNvSpPr/>
            <p:nvPr/>
          </p:nvSpPr>
          <p:spPr>
            <a:xfrm>
              <a:off x="8351056" y="3241522"/>
              <a:ext cx="341954" cy="341954"/>
            </a:xfrm>
            <a:prstGeom prst="mathMultiply">
              <a:avLst>
                <a:gd name="adj1" fmla="val 4618"/>
              </a:avLst>
            </a:prstGeom>
            <a:solidFill>
              <a:schemeClr val="bg1"/>
            </a:solid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defTabSz="932597">
                <a:defRPr/>
              </a:pPr>
              <a:endParaRPr lang="en-GB" sz="1836" kern="0">
                <a:solidFill>
                  <a:sysClr val="windowText" lastClr="000000"/>
                </a:solidFill>
              </a:endParaRPr>
            </a:p>
          </p:txBody>
        </p:sp>
        <p:sp>
          <p:nvSpPr>
            <p:cNvPr id="58" name="Right Arrow 57"/>
            <p:cNvSpPr/>
            <p:nvPr/>
          </p:nvSpPr>
          <p:spPr>
            <a:xfrm>
              <a:off x="9331852" y="3383977"/>
              <a:ext cx="209357" cy="50267"/>
            </a:xfrm>
            <a:prstGeom prst="rightArrow">
              <a:avLst>
                <a:gd name="adj1" fmla="val 46698"/>
                <a:gd name="adj2" fmla="val 50000"/>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GB" sz="1836" kern="0">
                <a:solidFill>
                  <a:sysClr val="windowText" lastClr="000000"/>
                </a:solidFill>
              </a:endParaRPr>
            </a:p>
          </p:txBody>
        </p:sp>
        <p:sp>
          <p:nvSpPr>
            <p:cNvPr id="59" name="TextBox 58"/>
            <p:cNvSpPr txBox="1"/>
            <p:nvPr/>
          </p:nvSpPr>
          <p:spPr>
            <a:xfrm>
              <a:off x="7360998" y="3282083"/>
              <a:ext cx="411068" cy="248894"/>
            </a:xfrm>
            <a:prstGeom prst="rect">
              <a:avLst/>
            </a:prstGeom>
            <a:noFill/>
          </p:spPr>
          <p:txBody>
            <a:bodyPr wrap="square" rtlCol="0">
              <a:spAutoFit/>
            </a:bodyPr>
            <a:lstStyle/>
            <a:p>
              <a:pPr algn="ctr" defTabSz="932597">
                <a:defRPr/>
              </a:pPr>
              <a:r>
                <a:rPr lang="en-US" sz="1836" kern="0" dirty="0">
                  <a:solidFill>
                    <a:sysClr val="windowText" lastClr="000000"/>
                  </a:solidFill>
                </a:rPr>
                <a:t>W</a:t>
              </a:r>
              <a:r>
                <a:rPr lang="en-US" sz="1836" kern="0" baseline="-25000" dirty="0">
                  <a:solidFill>
                    <a:sysClr val="windowText" lastClr="000000"/>
                  </a:solidFill>
                </a:rPr>
                <a:t>IN</a:t>
              </a:r>
              <a:endParaRPr lang="en-GB" sz="1836" kern="0" baseline="-25000" dirty="0">
                <a:solidFill>
                  <a:sysClr val="windowText" lastClr="000000"/>
                </a:solidFill>
              </a:endParaRPr>
            </a:p>
          </p:txBody>
        </p:sp>
        <p:sp>
          <p:nvSpPr>
            <p:cNvPr id="60" name="TextBox 59"/>
            <p:cNvSpPr txBox="1"/>
            <p:nvPr/>
          </p:nvSpPr>
          <p:spPr>
            <a:xfrm>
              <a:off x="8721565" y="3281618"/>
              <a:ext cx="521881" cy="248894"/>
            </a:xfrm>
            <a:prstGeom prst="rect">
              <a:avLst/>
            </a:prstGeom>
            <a:noFill/>
          </p:spPr>
          <p:txBody>
            <a:bodyPr wrap="square" rtlCol="0">
              <a:spAutoFit/>
            </a:bodyPr>
            <a:lstStyle/>
            <a:p>
              <a:pPr algn="ctr" defTabSz="932597">
                <a:defRPr/>
              </a:pPr>
              <a:r>
                <a:rPr lang="en-US" sz="1836" kern="0" dirty="0">
                  <a:solidFill>
                    <a:sysClr val="windowText" lastClr="000000"/>
                  </a:solidFill>
                </a:rPr>
                <a:t>W</a:t>
              </a:r>
              <a:r>
                <a:rPr lang="en-US" sz="1836" kern="0" baseline="-25000" dirty="0">
                  <a:solidFill>
                    <a:sysClr val="windowText" lastClr="000000"/>
                  </a:solidFill>
                </a:rPr>
                <a:t>OUT</a:t>
              </a:r>
              <a:endParaRPr lang="en-GB" sz="1836" kern="0" baseline="-25000" dirty="0">
                <a:solidFill>
                  <a:sysClr val="windowText" lastClr="000000"/>
                </a:solidFill>
              </a:endParaRPr>
            </a:p>
          </p:txBody>
        </p:sp>
        <p:sp>
          <p:nvSpPr>
            <p:cNvPr id="92" name="TextBox 91"/>
            <p:cNvSpPr txBox="1"/>
            <p:nvPr/>
          </p:nvSpPr>
          <p:spPr>
            <a:xfrm rot="16200000">
              <a:off x="6245022" y="3283755"/>
              <a:ext cx="753416" cy="269756"/>
            </a:xfrm>
            <a:prstGeom prst="rect">
              <a:avLst/>
            </a:prstGeom>
            <a:noFill/>
          </p:spPr>
          <p:txBody>
            <a:bodyPr wrap="square" rtlCol="0">
              <a:spAutoFit/>
            </a:bodyPr>
            <a:lstStyle/>
            <a:p>
              <a:pPr algn="ctr" defTabSz="932597">
                <a:defRPr/>
              </a:pPr>
              <a:r>
                <a:rPr lang="en-US" sz="2040" kern="0" dirty="0" err="1">
                  <a:solidFill>
                    <a:sysClr val="windowText" lastClr="000000"/>
                  </a:solidFill>
                </a:rPr>
                <a:t>w</a:t>
              </a:r>
              <a:r>
                <a:rPr lang="en-US" sz="2040" kern="0" baseline="-25000" dirty="0" err="1">
                  <a:solidFill>
                    <a:sysClr val="windowText" lastClr="000000"/>
                  </a:solidFill>
                </a:rPr>
                <a:t>t</a:t>
              </a:r>
              <a:endParaRPr lang="en-GB" sz="2040" kern="0" baseline="-25000" dirty="0">
                <a:solidFill>
                  <a:sysClr val="windowText" lastClr="000000"/>
                </a:solidFill>
              </a:endParaRPr>
            </a:p>
          </p:txBody>
        </p:sp>
        <p:sp>
          <p:nvSpPr>
            <p:cNvPr id="93" name="TextBox 92"/>
            <p:cNvSpPr txBox="1"/>
            <p:nvPr/>
          </p:nvSpPr>
          <p:spPr>
            <a:xfrm rot="5400000">
              <a:off x="9542456" y="3286308"/>
              <a:ext cx="753416" cy="269756"/>
            </a:xfrm>
            <a:prstGeom prst="rect">
              <a:avLst/>
            </a:prstGeom>
            <a:noFill/>
          </p:spPr>
          <p:txBody>
            <a:bodyPr wrap="square" rtlCol="0">
              <a:spAutoFit/>
            </a:bodyPr>
            <a:lstStyle/>
            <a:p>
              <a:pPr algn="ctr" defTabSz="932597">
                <a:defRPr/>
              </a:pPr>
              <a:r>
                <a:rPr lang="en-US" sz="2040" kern="0" dirty="0" err="1">
                  <a:solidFill>
                    <a:sysClr val="windowText" lastClr="000000"/>
                  </a:solidFill>
                </a:rPr>
                <a:t>w</a:t>
              </a:r>
              <a:r>
                <a:rPr lang="en-US" sz="2040" kern="0" baseline="-25000" dirty="0" err="1">
                  <a:solidFill>
                    <a:sysClr val="windowText" lastClr="000000"/>
                  </a:solidFill>
                </a:rPr>
                <a:t>t+j</a:t>
              </a:r>
              <a:endParaRPr lang="en-GB" sz="2040" kern="0" baseline="-25000" dirty="0">
                <a:solidFill>
                  <a:sysClr val="windowText" lastClr="000000"/>
                </a:solidFill>
              </a:endParaRPr>
            </a:p>
          </p:txBody>
        </p:sp>
      </p:grpSp>
      <mc:AlternateContent xmlns:mc="http://schemas.openxmlformats.org/markup-compatibility/2006" xmlns:a14="http://schemas.microsoft.com/office/drawing/2010/main">
        <mc:Choice Requires="a14">
          <p:sp>
            <p:nvSpPr>
              <p:cNvPr id="100" name="TextBox 99"/>
              <p:cNvSpPr txBox="1"/>
              <p:nvPr/>
            </p:nvSpPr>
            <p:spPr>
              <a:xfrm>
                <a:off x="857388" y="3826795"/>
                <a:ext cx="4579004" cy="868140"/>
              </a:xfrm>
              <a:prstGeom prst="rect">
                <a:avLst/>
              </a:prstGeom>
              <a:noFill/>
            </p:spPr>
            <p:txBody>
              <a:bodyPr wrap="none" lIns="0" tIns="0" rIns="0" bIns="0" rtlCol="0">
                <a:spAutoFit/>
              </a:bodyPr>
              <a:lstStyle/>
              <a:p>
                <a:pPr defTabSz="932597">
                  <a:defRPr/>
                </a:pPr>
                <a14:m>
                  <m:oMathPara xmlns:m="http://schemas.openxmlformats.org/officeDocument/2006/math">
                    <m:oMathParaPr>
                      <m:jc m:val="centerGroup"/>
                    </m:oMathParaPr>
                    <m:oMath xmlns:m="http://schemas.openxmlformats.org/officeDocument/2006/math">
                      <m:sSub>
                        <m:sSubPr>
                          <m:ctrlPr>
                            <a:rPr lang="en-GB" sz="1836" i="1" kern="0">
                              <a:solidFill>
                                <a:sysClr val="windowText" lastClr="000000"/>
                              </a:solidFill>
                              <a:latin typeface="Cambria Math" panose="02040503050406030204" pitchFamily="18" charset="0"/>
                            </a:rPr>
                          </m:ctrlPr>
                        </m:sSubPr>
                        <m:e>
                          <m:r>
                            <a:rPr lang="en-GB" sz="1836" i="1" kern="0">
                              <a:solidFill>
                                <a:sysClr val="windowText" lastClr="000000"/>
                              </a:solidFill>
                              <a:latin typeface="Cambria Math" panose="02040503050406030204" pitchFamily="18" charset="0"/>
                              <a:ea typeface="Cambria Math" panose="02040503050406030204" pitchFamily="18" charset="0"/>
                            </a:rPr>
                            <m:t>ℒ</m:t>
                          </m:r>
                        </m:e>
                        <m:sub>
                          <m:r>
                            <a:rPr lang="en-US" sz="1836" i="1" kern="0">
                              <a:solidFill>
                                <a:sysClr val="windowText" lastClr="000000"/>
                              </a:solidFill>
                              <a:latin typeface="Cambria Math" panose="02040503050406030204" pitchFamily="18" charset="0"/>
                            </a:rPr>
                            <m:t>𝑠𝑘𝑖𝑝</m:t>
                          </m:r>
                          <m:r>
                            <a:rPr lang="en-US" sz="1836" i="1" kern="0">
                              <a:solidFill>
                                <a:sysClr val="windowText" lastClr="000000"/>
                              </a:solidFill>
                              <a:latin typeface="Cambria Math" panose="02040503050406030204" pitchFamily="18" charset="0"/>
                            </a:rPr>
                            <m:t>−</m:t>
                          </m:r>
                          <m:r>
                            <a:rPr lang="en-US" sz="1836" i="1" kern="0">
                              <a:solidFill>
                                <a:sysClr val="windowText" lastClr="000000"/>
                              </a:solidFill>
                              <a:latin typeface="Cambria Math" panose="02040503050406030204" pitchFamily="18" charset="0"/>
                            </a:rPr>
                            <m:t>𝑔𝑟𝑎𝑚</m:t>
                          </m:r>
                        </m:sub>
                      </m:sSub>
                      <m:r>
                        <a:rPr lang="en-US" sz="1836" i="1" kern="0">
                          <a:solidFill>
                            <a:sysClr val="windowText" lastClr="000000"/>
                          </a:solidFill>
                          <a:latin typeface="Cambria Math" panose="02040503050406030204" pitchFamily="18" charset="0"/>
                        </a:rPr>
                        <m:t>=</m:t>
                      </m:r>
                      <m:f>
                        <m:fPr>
                          <m:ctrlPr>
                            <a:rPr lang="en-US" sz="1836" i="1" kern="0">
                              <a:solidFill>
                                <a:sysClr val="windowText" lastClr="000000"/>
                              </a:solidFill>
                              <a:latin typeface="Cambria Math" panose="02040503050406030204" pitchFamily="18" charset="0"/>
                            </a:rPr>
                          </m:ctrlPr>
                        </m:fPr>
                        <m:num>
                          <m:r>
                            <a:rPr lang="en-US" sz="1836" kern="0">
                              <a:solidFill>
                                <a:sysClr val="windowText" lastClr="000000"/>
                              </a:solidFill>
                              <a:latin typeface="Cambria Math" panose="02040503050406030204" pitchFamily="18" charset="0"/>
                            </a:rPr>
                            <m:t>1</m:t>
                          </m:r>
                        </m:num>
                        <m:den>
                          <m:r>
                            <a:rPr lang="en-US" sz="1836" i="1" kern="0">
                              <a:solidFill>
                                <a:sysClr val="windowText" lastClr="000000"/>
                              </a:solidFill>
                              <a:latin typeface="Cambria Math" panose="02040503050406030204" pitchFamily="18" charset="0"/>
                            </a:rPr>
                            <m:t>𝑇</m:t>
                          </m:r>
                        </m:den>
                      </m:f>
                      <m:nary>
                        <m:naryPr>
                          <m:chr m:val="∑"/>
                          <m:ctrlPr>
                            <a:rPr lang="en-US" sz="1836" i="1" kern="0">
                              <a:solidFill>
                                <a:sysClr val="windowText" lastClr="000000"/>
                              </a:solidFill>
                              <a:latin typeface="Cambria Math" panose="02040503050406030204" pitchFamily="18" charset="0"/>
                            </a:rPr>
                          </m:ctrlPr>
                        </m:naryPr>
                        <m:sub>
                          <m:r>
                            <m:rPr>
                              <m:brk m:alnAt="23"/>
                            </m:rPr>
                            <a:rPr lang="en-US" sz="1836" i="1" kern="0">
                              <a:solidFill>
                                <a:sysClr val="windowText" lastClr="000000"/>
                              </a:solidFill>
                              <a:latin typeface="Cambria Math" panose="02040503050406030204" pitchFamily="18" charset="0"/>
                            </a:rPr>
                            <m:t>𝑡</m:t>
                          </m:r>
                          <m:r>
                            <a:rPr lang="en-US" sz="1836" i="1" kern="0">
                              <a:solidFill>
                                <a:sysClr val="windowText" lastClr="000000"/>
                              </a:solidFill>
                              <a:latin typeface="Cambria Math" panose="02040503050406030204" pitchFamily="18" charset="0"/>
                            </a:rPr>
                            <m:t>=1</m:t>
                          </m:r>
                        </m:sub>
                        <m:sup>
                          <m:r>
                            <a:rPr lang="en-US" sz="1836" i="1" kern="0">
                              <a:solidFill>
                                <a:sysClr val="windowText" lastClr="000000"/>
                              </a:solidFill>
                              <a:latin typeface="Cambria Math" panose="02040503050406030204" pitchFamily="18" charset="0"/>
                            </a:rPr>
                            <m:t>𝑇</m:t>
                          </m:r>
                        </m:sup>
                        <m:e>
                          <m:nary>
                            <m:naryPr>
                              <m:chr m:val="∑"/>
                              <m:ctrlPr>
                                <a:rPr lang="en-US" sz="1836" i="1" kern="0">
                                  <a:solidFill>
                                    <a:sysClr val="windowText" lastClr="000000"/>
                                  </a:solidFill>
                                  <a:latin typeface="Cambria Math" panose="02040503050406030204" pitchFamily="18" charset="0"/>
                                </a:rPr>
                              </m:ctrlPr>
                            </m:naryPr>
                            <m:sub>
                              <m:r>
                                <m:rPr>
                                  <m:brk m:alnAt="23"/>
                                </m:rPr>
                                <a:rPr lang="en-US" sz="1836" i="1" kern="0">
                                  <a:solidFill>
                                    <a:sysClr val="windowText" lastClr="000000"/>
                                  </a:solidFill>
                                  <a:latin typeface="Cambria Math" panose="02040503050406030204" pitchFamily="18" charset="0"/>
                                </a:rPr>
                                <m:t>−</m:t>
                              </m:r>
                              <m:r>
                                <a:rPr lang="en-US" sz="1836" i="1" kern="0">
                                  <a:solidFill>
                                    <a:sysClr val="windowText" lastClr="000000"/>
                                  </a:solidFill>
                                  <a:latin typeface="Cambria Math" panose="02040503050406030204" pitchFamily="18" charset="0"/>
                                </a:rPr>
                                <m:t>𝑐</m:t>
                              </m:r>
                              <m:r>
                                <a:rPr lang="en-US" sz="1836" i="1" kern="0">
                                  <a:solidFill>
                                    <a:sysClr val="windowText" lastClr="000000"/>
                                  </a:solidFill>
                                  <a:latin typeface="Cambria Math" panose="02040503050406030204" pitchFamily="18" charset="0"/>
                                  <a:ea typeface="Cambria Math" panose="02040503050406030204" pitchFamily="18" charset="0"/>
                                </a:rPr>
                                <m:t>≤</m:t>
                              </m:r>
                              <m:r>
                                <a:rPr lang="en-US" sz="1836" i="1" kern="0">
                                  <a:solidFill>
                                    <a:sysClr val="windowText" lastClr="000000"/>
                                  </a:solidFill>
                                  <a:latin typeface="Cambria Math" panose="02040503050406030204" pitchFamily="18" charset="0"/>
                                  <a:ea typeface="Cambria Math" panose="02040503050406030204" pitchFamily="18" charset="0"/>
                                </a:rPr>
                                <m:t>𝑗</m:t>
                              </m:r>
                              <m:r>
                                <a:rPr lang="en-US" sz="1836" i="1" kern="0">
                                  <a:solidFill>
                                    <a:sysClr val="windowText" lastClr="000000"/>
                                  </a:solidFill>
                                  <a:latin typeface="Cambria Math" panose="02040503050406030204" pitchFamily="18" charset="0"/>
                                  <a:ea typeface="Cambria Math" panose="02040503050406030204" pitchFamily="18" charset="0"/>
                                </a:rPr>
                                <m:t>≤</m:t>
                              </m:r>
                              <m:r>
                                <a:rPr lang="en-US" sz="1836" i="1" kern="0">
                                  <a:solidFill>
                                    <a:sysClr val="windowText" lastClr="000000"/>
                                  </a:solidFill>
                                  <a:latin typeface="Cambria Math" panose="02040503050406030204" pitchFamily="18" charset="0"/>
                                  <a:ea typeface="Cambria Math" panose="02040503050406030204" pitchFamily="18" charset="0"/>
                                </a:rPr>
                                <m:t>𝑐</m:t>
                              </m:r>
                              <m:r>
                                <a:rPr lang="en-US" sz="1836" i="1" kern="0">
                                  <a:solidFill>
                                    <a:sysClr val="windowText" lastClr="000000"/>
                                  </a:solidFill>
                                  <a:latin typeface="Cambria Math" panose="02040503050406030204" pitchFamily="18" charset="0"/>
                                  <a:ea typeface="Cambria Math" panose="02040503050406030204" pitchFamily="18" charset="0"/>
                                </a:rPr>
                                <m:t>, </m:t>
                              </m:r>
                              <m:r>
                                <a:rPr lang="en-US" sz="1836" i="1" kern="0">
                                  <a:solidFill>
                                    <a:sysClr val="windowText" lastClr="000000"/>
                                  </a:solidFill>
                                  <a:latin typeface="Cambria Math" panose="02040503050406030204" pitchFamily="18" charset="0"/>
                                  <a:ea typeface="Cambria Math" panose="02040503050406030204" pitchFamily="18" charset="0"/>
                                </a:rPr>
                                <m:t>𝑗</m:t>
                              </m:r>
                              <m:r>
                                <a:rPr lang="en-US" sz="1836" i="1" kern="0">
                                  <a:solidFill>
                                    <a:sysClr val="windowText" lastClr="000000"/>
                                  </a:solidFill>
                                  <a:latin typeface="Cambria Math" panose="02040503050406030204" pitchFamily="18" charset="0"/>
                                  <a:ea typeface="Cambria Math" panose="02040503050406030204" pitchFamily="18" charset="0"/>
                                </a:rPr>
                                <m:t>≠0</m:t>
                              </m:r>
                            </m:sub>
                            <m:sup/>
                            <m:e>
                              <m:func>
                                <m:funcPr>
                                  <m:ctrlPr>
                                    <a:rPr lang="en-US" sz="1836" i="1" kern="0">
                                      <a:solidFill>
                                        <a:sysClr val="windowText" lastClr="000000"/>
                                      </a:solidFill>
                                      <a:latin typeface="Cambria Math" panose="02040503050406030204" pitchFamily="18" charset="0"/>
                                    </a:rPr>
                                  </m:ctrlPr>
                                </m:funcPr>
                                <m:fName>
                                  <m:r>
                                    <m:rPr>
                                      <m:sty m:val="p"/>
                                    </m:rPr>
                                    <a:rPr lang="en-US" sz="1836" kern="0">
                                      <a:solidFill>
                                        <a:sysClr val="windowText" lastClr="000000"/>
                                      </a:solidFill>
                                      <a:latin typeface="Cambria Math" panose="02040503050406030204" pitchFamily="18" charset="0"/>
                                    </a:rPr>
                                    <m:t>log</m:t>
                                  </m:r>
                                </m:fName>
                                <m:e>
                                  <m:r>
                                    <a:rPr lang="en-US" sz="1836" i="1" kern="0">
                                      <a:solidFill>
                                        <a:sysClr val="windowText" lastClr="000000"/>
                                      </a:solidFill>
                                      <a:latin typeface="Cambria Math" panose="02040503050406030204" pitchFamily="18" charset="0"/>
                                    </a:rPr>
                                    <m:t>𝑝</m:t>
                                  </m:r>
                                  <m:d>
                                    <m:dPr>
                                      <m:ctrlPr>
                                        <a:rPr lang="en-US" sz="1836" i="1" kern="0">
                                          <a:solidFill>
                                            <a:sysClr val="windowText" lastClr="000000"/>
                                          </a:solidFill>
                                          <a:latin typeface="Cambria Math" panose="02040503050406030204" pitchFamily="18" charset="0"/>
                                        </a:rPr>
                                      </m:ctrlPr>
                                    </m:dPr>
                                    <m:e>
                                      <m:sSub>
                                        <m:sSubPr>
                                          <m:ctrlPr>
                                            <a:rPr lang="en-US" sz="1836" i="1" kern="0">
                                              <a:solidFill>
                                                <a:sysClr val="windowText" lastClr="000000"/>
                                              </a:solidFill>
                                              <a:latin typeface="Cambria Math" panose="02040503050406030204" pitchFamily="18" charset="0"/>
                                            </a:rPr>
                                          </m:ctrlPr>
                                        </m:sSubPr>
                                        <m:e>
                                          <m:r>
                                            <a:rPr lang="en-US" sz="1836" i="1" kern="0">
                                              <a:solidFill>
                                                <a:sysClr val="windowText" lastClr="000000"/>
                                              </a:solidFill>
                                              <a:latin typeface="Cambria Math" panose="02040503050406030204" pitchFamily="18" charset="0"/>
                                            </a:rPr>
                                            <m:t>𝑤</m:t>
                                          </m:r>
                                        </m:e>
                                        <m:sub>
                                          <m:r>
                                            <a:rPr lang="en-US" sz="1836" i="1" kern="0">
                                              <a:solidFill>
                                                <a:sysClr val="windowText" lastClr="000000"/>
                                              </a:solidFill>
                                              <a:latin typeface="Cambria Math" panose="02040503050406030204" pitchFamily="18" charset="0"/>
                                            </a:rPr>
                                            <m:t>𝑡</m:t>
                                          </m:r>
                                          <m:r>
                                            <a:rPr lang="en-US" sz="1836" i="1" kern="0">
                                              <a:solidFill>
                                                <a:sysClr val="windowText" lastClr="000000"/>
                                              </a:solidFill>
                                              <a:latin typeface="Cambria Math" panose="02040503050406030204" pitchFamily="18" charset="0"/>
                                            </a:rPr>
                                            <m:t>+</m:t>
                                          </m:r>
                                          <m:r>
                                            <a:rPr lang="en-US" sz="1836" i="1" kern="0">
                                              <a:solidFill>
                                                <a:sysClr val="windowText" lastClr="000000"/>
                                              </a:solidFill>
                                              <a:latin typeface="Cambria Math" panose="02040503050406030204" pitchFamily="18" charset="0"/>
                                            </a:rPr>
                                            <m:t>𝑗</m:t>
                                          </m:r>
                                        </m:sub>
                                      </m:sSub>
                                      <m:r>
                                        <a:rPr lang="en-US" sz="1836" i="1" kern="0">
                                          <a:solidFill>
                                            <a:sysClr val="windowText" lastClr="000000"/>
                                          </a:solidFill>
                                          <a:latin typeface="Cambria Math" panose="02040503050406030204" pitchFamily="18" charset="0"/>
                                        </a:rPr>
                                        <m:t>|</m:t>
                                      </m:r>
                                      <m:sSub>
                                        <m:sSubPr>
                                          <m:ctrlPr>
                                            <a:rPr lang="en-US" sz="1836" i="1" kern="0">
                                              <a:solidFill>
                                                <a:sysClr val="windowText" lastClr="000000"/>
                                              </a:solidFill>
                                              <a:latin typeface="Cambria Math" panose="02040503050406030204" pitchFamily="18" charset="0"/>
                                            </a:rPr>
                                          </m:ctrlPr>
                                        </m:sSubPr>
                                        <m:e>
                                          <m:r>
                                            <a:rPr lang="en-US" sz="1836" i="1" kern="0">
                                              <a:solidFill>
                                                <a:sysClr val="windowText" lastClr="000000"/>
                                              </a:solidFill>
                                              <a:latin typeface="Cambria Math" panose="02040503050406030204" pitchFamily="18" charset="0"/>
                                            </a:rPr>
                                            <m:t>𝑤</m:t>
                                          </m:r>
                                        </m:e>
                                        <m:sub>
                                          <m:r>
                                            <a:rPr lang="en-US" sz="1836" i="1" kern="0">
                                              <a:solidFill>
                                                <a:sysClr val="windowText" lastClr="000000"/>
                                              </a:solidFill>
                                              <a:latin typeface="Cambria Math" panose="02040503050406030204" pitchFamily="18" charset="0"/>
                                            </a:rPr>
                                            <m:t>𝑡</m:t>
                                          </m:r>
                                        </m:sub>
                                      </m:sSub>
                                    </m:e>
                                  </m:d>
                                </m:e>
                              </m:func>
                            </m:e>
                          </m:nary>
                        </m:e>
                      </m:nary>
                    </m:oMath>
                  </m:oMathPara>
                </a14:m>
                <a:endParaRPr lang="en-GB" sz="1836" kern="0" dirty="0">
                  <a:solidFill>
                    <a:sysClr val="windowText" lastClr="000000"/>
                  </a:solidFill>
                </a:endParaRPr>
              </a:p>
            </p:txBody>
          </p:sp>
        </mc:Choice>
        <mc:Fallback xmlns="">
          <p:sp>
            <p:nvSpPr>
              <p:cNvPr id="100" name="TextBox 99"/>
              <p:cNvSpPr txBox="1">
                <a:spLocks noRot="1" noChangeAspect="1" noMove="1" noResize="1" noEditPoints="1" noAdjustHandles="1" noChangeArrowheads="1" noChangeShapeType="1" noTextEdit="1"/>
              </p:cNvSpPr>
              <p:nvPr/>
            </p:nvSpPr>
            <p:spPr>
              <a:xfrm>
                <a:off x="857388" y="3826795"/>
                <a:ext cx="4579004" cy="868140"/>
              </a:xfrm>
              <a:prstGeom prst="rect">
                <a:avLst/>
              </a:prstGeom>
              <a:blipFill>
                <a:blip r:embed="rId4"/>
                <a:stretch>
                  <a:fillRect t="-94286" b="-145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1" name="TextBox 100"/>
              <p:cNvSpPr txBox="1"/>
              <p:nvPr/>
            </p:nvSpPr>
            <p:spPr>
              <a:xfrm>
                <a:off x="857388" y="4971299"/>
                <a:ext cx="4667092" cy="876183"/>
              </a:xfrm>
              <a:prstGeom prst="rect">
                <a:avLst/>
              </a:prstGeom>
              <a:noFill/>
            </p:spPr>
            <p:txBody>
              <a:bodyPr wrap="none" lIns="0" tIns="0" rIns="0" bIns="0" rtlCol="0">
                <a:spAutoFit/>
              </a:bodyPr>
              <a:lstStyle/>
              <a:p>
                <a:pPr defTabSz="932597">
                  <a:defRPr/>
                </a:pPr>
                <a14:m>
                  <m:oMathPara xmlns:m="http://schemas.openxmlformats.org/officeDocument/2006/math">
                    <m:oMathParaPr>
                      <m:jc m:val="centerGroup"/>
                    </m:oMathParaPr>
                    <m:oMath xmlns:m="http://schemas.openxmlformats.org/officeDocument/2006/math">
                      <m:r>
                        <a:rPr lang="en-US" sz="1836" i="1" kern="0">
                          <a:solidFill>
                            <a:sysClr val="windowText" lastClr="000000"/>
                          </a:solidFill>
                          <a:latin typeface="Cambria Math" panose="02040503050406030204" pitchFamily="18" charset="0"/>
                        </a:rPr>
                        <m:t>𝑝</m:t>
                      </m:r>
                      <m:d>
                        <m:dPr>
                          <m:ctrlPr>
                            <a:rPr lang="en-US" sz="1836" i="1" kern="0">
                              <a:solidFill>
                                <a:sysClr val="windowText" lastClr="000000"/>
                              </a:solidFill>
                              <a:latin typeface="Cambria Math" panose="02040503050406030204" pitchFamily="18" charset="0"/>
                            </a:rPr>
                          </m:ctrlPr>
                        </m:dPr>
                        <m:e>
                          <m:sSub>
                            <m:sSubPr>
                              <m:ctrlPr>
                                <a:rPr lang="en-US" sz="1836" i="1" kern="0">
                                  <a:solidFill>
                                    <a:sysClr val="windowText" lastClr="000000"/>
                                  </a:solidFill>
                                  <a:latin typeface="Cambria Math" panose="02040503050406030204" pitchFamily="18" charset="0"/>
                                </a:rPr>
                              </m:ctrlPr>
                            </m:sSubPr>
                            <m:e>
                              <m:r>
                                <a:rPr lang="en-US" sz="1836" i="1" kern="0">
                                  <a:solidFill>
                                    <a:sysClr val="windowText" lastClr="000000"/>
                                  </a:solidFill>
                                  <a:latin typeface="Cambria Math" panose="02040503050406030204" pitchFamily="18" charset="0"/>
                                </a:rPr>
                                <m:t>𝑤</m:t>
                              </m:r>
                            </m:e>
                            <m:sub>
                              <m:r>
                                <a:rPr lang="en-US" sz="1836" i="1" kern="0">
                                  <a:solidFill>
                                    <a:sysClr val="windowText" lastClr="000000"/>
                                  </a:solidFill>
                                  <a:latin typeface="Cambria Math" panose="02040503050406030204" pitchFamily="18" charset="0"/>
                                </a:rPr>
                                <m:t>𝑡</m:t>
                              </m:r>
                              <m:r>
                                <a:rPr lang="en-US" sz="1836" i="1" kern="0">
                                  <a:solidFill>
                                    <a:sysClr val="windowText" lastClr="000000"/>
                                  </a:solidFill>
                                  <a:latin typeface="Cambria Math" panose="02040503050406030204" pitchFamily="18" charset="0"/>
                                </a:rPr>
                                <m:t>+</m:t>
                              </m:r>
                              <m:r>
                                <a:rPr lang="en-US" sz="1836" i="1" kern="0">
                                  <a:solidFill>
                                    <a:sysClr val="windowText" lastClr="000000"/>
                                  </a:solidFill>
                                  <a:latin typeface="Cambria Math" panose="02040503050406030204" pitchFamily="18" charset="0"/>
                                </a:rPr>
                                <m:t>𝑗</m:t>
                              </m:r>
                            </m:sub>
                          </m:sSub>
                          <m:r>
                            <a:rPr lang="en-US" sz="1836" i="1" kern="0">
                              <a:solidFill>
                                <a:sysClr val="windowText" lastClr="000000"/>
                              </a:solidFill>
                              <a:latin typeface="Cambria Math" panose="02040503050406030204" pitchFamily="18" charset="0"/>
                            </a:rPr>
                            <m:t>|</m:t>
                          </m:r>
                          <m:sSub>
                            <m:sSubPr>
                              <m:ctrlPr>
                                <a:rPr lang="en-US" sz="1836" i="1" kern="0">
                                  <a:solidFill>
                                    <a:sysClr val="windowText" lastClr="000000"/>
                                  </a:solidFill>
                                  <a:latin typeface="Cambria Math" panose="02040503050406030204" pitchFamily="18" charset="0"/>
                                </a:rPr>
                              </m:ctrlPr>
                            </m:sSubPr>
                            <m:e>
                              <m:r>
                                <a:rPr lang="en-US" sz="1836" i="1" kern="0">
                                  <a:solidFill>
                                    <a:sysClr val="windowText" lastClr="000000"/>
                                  </a:solidFill>
                                  <a:latin typeface="Cambria Math" panose="02040503050406030204" pitchFamily="18" charset="0"/>
                                </a:rPr>
                                <m:t>𝑤</m:t>
                              </m:r>
                            </m:e>
                            <m:sub>
                              <m:r>
                                <a:rPr lang="en-US" sz="1836" i="1" kern="0">
                                  <a:solidFill>
                                    <a:sysClr val="windowText" lastClr="000000"/>
                                  </a:solidFill>
                                  <a:latin typeface="Cambria Math" panose="02040503050406030204" pitchFamily="18" charset="0"/>
                                </a:rPr>
                                <m:t>𝑡</m:t>
                              </m:r>
                            </m:sub>
                          </m:sSub>
                        </m:e>
                      </m:d>
                      <m:r>
                        <a:rPr lang="en-US" sz="1836" i="1" kern="0">
                          <a:solidFill>
                            <a:sysClr val="windowText" lastClr="000000"/>
                          </a:solidFill>
                          <a:latin typeface="Cambria Math" panose="02040503050406030204" pitchFamily="18" charset="0"/>
                        </a:rPr>
                        <m:t>=</m:t>
                      </m:r>
                      <m:f>
                        <m:fPr>
                          <m:ctrlPr>
                            <a:rPr lang="en-US" sz="1836" i="1" kern="0">
                              <a:solidFill>
                                <a:sysClr val="windowText" lastClr="000000"/>
                              </a:solidFill>
                              <a:latin typeface="Cambria Math" panose="02040503050406030204" pitchFamily="18" charset="0"/>
                            </a:rPr>
                          </m:ctrlPr>
                        </m:fPr>
                        <m:num>
                          <m:r>
                            <a:rPr lang="en-US" sz="1836" i="1" kern="0">
                              <a:solidFill>
                                <a:sysClr val="windowText" lastClr="000000"/>
                              </a:solidFill>
                              <a:latin typeface="Cambria Math" panose="02040503050406030204" pitchFamily="18" charset="0"/>
                            </a:rPr>
                            <m:t>𝑒𝑥𝑝</m:t>
                          </m:r>
                          <m:d>
                            <m:dPr>
                              <m:ctrlPr>
                                <a:rPr lang="en-US" sz="1836" i="1" kern="0">
                                  <a:solidFill>
                                    <a:sysClr val="windowText" lastClr="000000"/>
                                  </a:solidFill>
                                  <a:latin typeface="Cambria Math" panose="02040503050406030204" pitchFamily="18" charset="0"/>
                                </a:rPr>
                              </m:ctrlPr>
                            </m:dPr>
                            <m:e>
                              <m:sSup>
                                <m:sSupPr>
                                  <m:ctrlPr>
                                    <a:rPr lang="en-US" sz="1836" i="1" kern="0">
                                      <a:solidFill>
                                        <a:sysClr val="windowText" lastClr="000000"/>
                                      </a:solidFill>
                                      <a:latin typeface="Cambria Math" panose="02040503050406030204" pitchFamily="18" charset="0"/>
                                    </a:rPr>
                                  </m:ctrlPr>
                                </m:sSupPr>
                                <m:e>
                                  <m:d>
                                    <m:dPr>
                                      <m:ctrlPr>
                                        <a:rPr lang="en-US" sz="1836" i="1" kern="0">
                                          <a:solidFill>
                                            <a:sysClr val="windowText" lastClr="000000"/>
                                          </a:solidFill>
                                          <a:latin typeface="Cambria Math" panose="02040503050406030204" pitchFamily="18" charset="0"/>
                                        </a:rPr>
                                      </m:ctrlPr>
                                    </m:dPr>
                                    <m:e>
                                      <m:sSub>
                                        <m:sSubPr>
                                          <m:ctrlPr>
                                            <a:rPr lang="en-US" sz="1836" i="1" kern="0">
                                              <a:solidFill>
                                                <a:sysClr val="windowText" lastClr="000000"/>
                                              </a:solidFill>
                                              <a:latin typeface="Cambria Math" panose="02040503050406030204" pitchFamily="18" charset="0"/>
                                            </a:rPr>
                                          </m:ctrlPr>
                                        </m:sSubPr>
                                        <m:e>
                                          <m:r>
                                            <a:rPr lang="en-US" sz="1836" i="1" kern="0">
                                              <a:solidFill>
                                                <a:sysClr val="windowText" lastClr="000000"/>
                                              </a:solidFill>
                                              <a:latin typeface="Cambria Math" panose="02040503050406030204" pitchFamily="18" charset="0"/>
                                            </a:rPr>
                                            <m:t>𝑊</m:t>
                                          </m:r>
                                        </m:e>
                                        <m:sub>
                                          <m:r>
                                            <a:rPr lang="en-US" sz="1836" i="1" kern="0">
                                              <a:solidFill>
                                                <a:sysClr val="windowText" lastClr="000000"/>
                                              </a:solidFill>
                                              <a:latin typeface="Cambria Math" panose="02040503050406030204" pitchFamily="18" charset="0"/>
                                            </a:rPr>
                                            <m:t>𝑂𝑈𝑇</m:t>
                                          </m:r>
                                        </m:sub>
                                      </m:sSub>
                                      <m:sSub>
                                        <m:sSubPr>
                                          <m:ctrlPr>
                                            <a:rPr lang="en-US" sz="1836" i="1" kern="0">
                                              <a:solidFill>
                                                <a:sysClr val="windowText" lastClr="000000"/>
                                              </a:solidFill>
                                              <a:latin typeface="Cambria Math" panose="02040503050406030204" pitchFamily="18" charset="0"/>
                                            </a:rPr>
                                          </m:ctrlPr>
                                        </m:sSubPr>
                                        <m:e>
                                          <m:r>
                                            <a:rPr lang="en-US" sz="1836" i="1" kern="0">
                                              <a:solidFill>
                                                <a:sysClr val="windowText" lastClr="000000"/>
                                              </a:solidFill>
                                              <a:latin typeface="Cambria Math" panose="02040503050406030204" pitchFamily="18" charset="0"/>
                                            </a:rPr>
                                            <m:t>𝑤</m:t>
                                          </m:r>
                                        </m:e>
                                        <m:sub>
                                          <m:r>
                                            <a:rPr lang="en-US" sz="1836" i="1" kern="0">
                                              <a:solidFill>
                                                <a:sysClr val="windowText" lastClr="000000"/>
                                              </a:solidFill>
                                              <a:latin typeface="Cambria Math" panose="02040503050406030204" pitchFamily="18" charset="0"/>
                                            </a:rPr>
                                            <m:t>𝑡</m:t>
                                          </m:r>
                                          <m:r>
                                            <a:rPr lang="en-US" sz="1836" i="1" kern="0">
                                              <a:solidFill>
                                                <a:sysClr val="windowText" lastClr="000000"/>
                                              </a:solidFill>
                                              <a:latin typeface="Cambria Math" panose="02040503050406030204" pitchFamily="18" charset="0"/>
                                            </a:rPr>
                                            <m:t>+</m:t>
                                          </m:r>
                                          <m:r>
                                            <a:rPr lang="en-US" sz="1836" i="1" kern="0">
                                              <a:solidFill>
                                                <a:sysClr val="windowText" lastClr="000000"/>
                                              </a:solidFill>
                                              <a:latin typeface="Cambria Math" panose="02040503050406030204" pitchFamily="18" charset="0"/>
                                            </a:rPr>
                                            <m:t>𝑗</m:t>
                                          </m:r>
                                        </m:sub>
                                      </m:sSub>
                                    </m:e>
                                  </m:d>
                                </m:e>
                                <m:sup>
                                  <m:r>
                                    <a:rPr lang="en-US" sz="1836" i="1" kern="0">
                                      <a:solidFill>
                                        <a:sysClr val="windowText" lastClr="000000"/>
                                      </a:solidFill>
                                      <a:latin typeface="Cambria Math" panose="02040503050406030204" pitchFamily="18" charset="0"/>
                                      <a:ea typeface="Cambria Math" panose="02040503050406030204" pitchFamily="18" charset="0"/>
                                    </a:rPr>
                                    <m:t>⊺</m:t>
                                  </m:r>
                                </m:sup>
                              </m:sSup>
                              <m:d>
                                <m:dPr>
                                  <m:ctrlPr>
                                    <a:rPr lang="en-US" sz="1836" i="1" kern="0">
                                      <a:solidFill>
                                        <a:sysClr val="windowText" lastClr="000000"/>
                                      </a:solidFill>
                                      <a:latin typeface="Cambria Math" panose="02040503050406030204" pitchFamily="18" charset="0"/>
                                    </a:rPr>
                                  </m:ctrlPr>
                                </m:dPr>
                                <m:e>
                                  <m:sSub>
                                    <m:sSubPr>
                                      <m:ctrlPr>
                                        <a:rPr lang="en-US" sz="1836" i="1" kern="0">
                                          <a:solidFill>
                                            <a:sysClr val="windowText" lastClr="000000"/>
                                          </a:solidFill>
                                          <a:latin typeface="Cambria Math" panose="02040503050406030204" pitchFamily="18" charset="0"/>
                                        </a:rPr>
                                      </m:ctrlPr>
                                    </m:sSubPr>
                                    <m:e>
                                      <m:r>
                                        <a:rPr lang="en-US" sz="1836" i="1" kern="0">
                                          <a:solidFill>
                                            <a:sysClr val="windowText" lastClr="000000"/>
                                          </a:solidFill>
                                          <a:latin typeface="Cambria Math" panose="02040503050406030204" pitchFamily="18" charset="0"/>
                                        </a:rPr>
                                        <m:t>𝑊</m:t>
                                      </m:r>
                                    </m:e>
                                    <m:sub>
                                      <m:r>
                                        <a:rPr lang="en-US" sz="1836" i="1" kern="0">
                                          <a:solidFill>
                                            <a:sysClr val="windowText" lastClr="000000"/>
                                          </a:solidFill>
                                          <a:latin typeface="Cambria Math" panose="02040503050406030204" pitchFamily="18" charset="0"/>
                                        </a:rPr>
                                        <m:t>𝐼𝑁</m:t>
                                      </m:r>
                                    </m:sub>
                                  </m:sSub>
                                  <m:sSub>
                                    <m:sSubPr>
                                      <m:ctrlPr>
                                        <a:rPr lang="en-US" sz="1836" i="1" kern="0">
                                          <a:solidFill>
                                            <a:sysClr val="windowText" lastClr="000000"/>
                                          </a:solidFill>
                                          <a:latin typeface="Cambria Math" panose="02040503050406030204" pitchFamily="18" charset="0"/>
                                        </a:rPr>
                                      </m:ctrlPr>
                                    </m:sSubPr>
                                    <m:e>
                                      <m:r>
                                        <a:rPr lang="en-US" sz="1836" i="1" kern="0">
                                          <a:solidFill>
                                            <a:sysClr val="windowText" lastClr="000000"/>
                                          </a:solidFill>
                                          <a:latin typeface="Cambria Math" panose="02040503050406030204" pitchFamily="18" charset="0"/>
                                        </a:rPr>
                                        <m:t>𝑤</m:t>
                                      </m:r>
                                    </m:e>
                                    <m:sub>
                                      <m:r>
                                        <a:rPr lang="en-US" sz="1836" i="1" kern="0">
                                          <a:solidFill>
                                            <a:sysClr val="windowText" lastClr="000000"/>
                                          </a:solidFill>
                                          <a:latin typeface="Cambria Math" panose="02040503050406030204" pitchFamily="18" charset="0"/>
                                        </a:rPr>
                                        <m:t>𝑡</m:t>
                                      </m:r>
                                    </m:sub>
                                  </m:sSub>
                                </m:e>
                              </m:d>
                            </m:e>
                          </m:d>
                        </m:num>
                        <m:den>
                          <m:nary>
                            <m:naryPr>
                              <m:chr m:val="∑"/>
                              <m:limLoc m:val="subSup"/>
                              <m:ctrlPr>
                                <a:rPr lang="en-US" sz="1836" i="1" kern="0">
                                  <a:solidFill>
                                    <a:sysClr val="windowText" lastClr="000000"/>
                                  </a:solidFill>
                                  <a:latin typeface="Cambria Math" panose="02040503050406030204" pitchFamily="18" charset="0"/>
                                </a:rPr>
                              </m:ctrlPr>
                            </m:naryPr>
                            <m:sub>
                              <m:r>
                                <m:rPr>
                                  <m:brk m:alnAt="25"/>
                                </m:rPr>
                                <a:rPr lang="en-US" sz="1836" i="1" kern="0">
                                  <a:solidFill>
                                    <a:sysClr val="windowText" lastClr="000000"/>
                                  </a:solidFill>
                                  <a:latin typeface="Cambria Math" panose="02040503050406030204" pitchFamily="18" charset="0"/>
                                </a:rPr>
                                <m:t>𝑣</m:t>
                              </m:r>
                              <m:r>
                                <a:rPr lang="en-US" sz="1836" i="1" kern="0">
                                  <a:solidFill>
                                    <a:sysClr val="windowText" lastClr="000000"/>
                                  </a:solidFill>
                                  <a:latin typeface="Cambria Math" panose="02040503050406030204" pitchFamily="18" charset="0"/>
                                </a:rPr>
                                <m:t>=1</m:t>
                              </m:r>
                            </m:sub>
                            <m:sup>
                              <m:r>
                                <a:rPr lang="en-US" sz="1836" i="1" kern="0">
                                  <a:solidFill>
                                    <a:sysClr val="windowText" lastClr="000000"/>
                                  </a:solidFill>
                                  <a:latin typeface="Cambria Math" panose="02040503050406030204" pitchFamily="18" charset="0"/>
                                </a:rPr>
                                <m:t>𝑉</m:t>
                              </m:r>
                            </m:sup>
                            <m:e>
                              <m:r>
                                <a:rPr lang="en-US" sz="1836" i="1" kern="0">
                                  <a:solidFill>
                                    <a:sysClr val="windowText" lastClr="000000"/>
                                  </a:solidFill>
                                  <a:latin typeface="Cambria Math" panose="02040503050406030204" pitchFamily="18" charset="0"/>
                                </a:rPr>
                                <m:t>𝑒𝑥𝑝</m:t>
                              </m:r>
                              <m:d>
                                <m:dPr>
                                  <m:ctrlPr>
                                    <a:rPr lang="en-US" sz="1836" i="1" kern="0">
                                      <a:solidFill>
                                        <a:sysClr val="windowText" lastClr="000000"/>
                                      </a:solidFill>
                                      <a:latin typeface="Cambria Math" panose="02040503050406030204" pitchFamily="18" charset="0"/>
                                    </a:rPr>
                                  </m:ctrlPr>
                                </m:dPr>
                                <m:e>
                                  <m:sSup>
                                    <m:sSupPr>
                                      <m:ctrlPr>
                                        <a:rPr lang="en-US" sz="1836" i="1" kern="0">
                                          <a:solidFill>
                                            <a:sysClr val="windowText" lastClr="000000"/>
                                          </a:solidFill>
                                          <a:latin typeface="Cambria Math" panose="02040503050406030204" pitchFamily="18" charset="0"/>
                                        </a:rPr>
                                      </m:ctrlPr>
                                    </m:sSupPr>
                                    <m:e>
                                      <m:d>
                                        <m:dPr>
                                          <m:ctrlPr>
                                            <a:rPr lang="en-US" sz="1836" i="1" kern="0">
                                              <a:solidFill>
                                                <a:sysClr val="windowText" lastClr="000000"/>
                                              </a:solidFill>
                                              <a:latin typeface="Cambria Math" panose="02040503050406030204" pitchFamily="18" charset="0"/>
                                            </a:rPr>
                                          </m:ctrlPr>
                                        </m:dPr>
                                        <m:e>
                                          <m:sSub>
                                            <m:sSubPr>
                                              <m:ctrlPr>
                                                <a:rPr lang="en-US" sz="1836" i="1" kern="0">
                                                  <a:solidFill>
                                                    <a:sysClr val="windowText" lastClr="000000"/>
                                                  </a:solidFill>
                                                  <a:latin typeface="Cambria Math" panose="02040503050406030204" pitchFamily="18" charset="0"/>
                                                </a:rPr>
                                              </m:ctrlPr>
                                            </m:sSubPr>
                                            <m:e>
                                              <m:r>
                                                <a:rPr lang="en-US" sz="1836" i="1" kern="0">
                                                  <a:solidFill>
                                                    <a:sysClr val="windowText" lastClr="000000"/>
                                                  </a:solidFill>
                                                  <a:latin typeface="Cambria Math" panose="02040503050406030204" pitchFamily="18" charset="0"/>
                                                </a:rPr>
                                                <m:t>𝑊</m:t>
                                              </m:r>
                                            </m:e>
                                            <m:sub>
                                              <m:r>
                                                <a:rPr lang="en-US" sz="1836" i="1" kern="0">
                                                  <a:solidFill>
                                                    <a:sysClr val="windowText" lastClr="000000"/>
                                                  </a:solidFill>
                                                  <a:latin typeface="Cambria Math" panose="02040503050406030204" pitchFamily="18" charset="0"/>
                                                </a:rPr>
                                                <m:t>𝑂𝑈𝑇</m:t>
                                              </m:r>
                                            </m:sub>
                                          </m:sSub>
                                          <m:sSub>
                                            <m:sSubPr>
                                              <m:ctrlPr>
                                                <a:rPr lang="en-US" sz="1836" i="1" kern="0">
                                                  <a:solidFill>
                                                    <a:sysClr val="windowText" lastClr="000000"/>
                                                  </a:solidFill>
                                                  <a:latin typeface="Cambria Math" panose="02040503050406030204" pitchFamily="18" charset="0"/>
                                                </a:rPr>
                                              </m:ctrlPr>
                                            </m:sSubPr>
                                            <m:e>
                                              <m:r>
                                                <a:rPr lang="en-US" sz="1836" i="1" kern="0">
                                                  <a:solidFill>
                                                    <a:sysClr val="windowText" lastClr="000000"/>
                                                  </a:solidFill>
                                                  <a:latin typeface="Cambria Math" panose="02040503050406030204" pitchFamily="18" charset="0"/>
                                                </a:rPr>
                                                <m:t>𝑤</m:t>
                                              </m:r>
                                            </m:e>
                                            <m:sub>
                                              <m:r>
                                                <a:rPr lang="en-US" sz="1836" i="1" kern="0">
                                                  <a:solidFill>
                                                    <a:sysClr val="windowText" lastClr="000000"/>
                                                  </a:solidFill>
                                                  <a:latin typeface="Cambria Math" panose="02040503050406030204" pitchFamily="18" charset="0"/>
                                                </a:rPr>
                                                <m:t>𝑣</m:t>
                                              </m:r>
                                            </m:sub>
                                          </m:sSub>
                                        </m:e>
                                      </m:d>
                                    </m:e>
                                    <m:sup>
                                      <m:r>
                                        <a:rPr lang="en-US" sz="1836" i="1" kern="0">
                                          <a:solidFill>
                                            <a:sysClr val="windowText" lastClr="000000"/>
                                          </a:solidFill>
                                          <a:latin typeface="Cambria Math" panose="02040503050406030204" pitchFamily="18" charset="0"/>
                                          <a:ea typeface="Cambria Math" panose="02040503050406030204" pitchFamily="18" charset="0"/>
                                        </a:rPr>
                                        <m:t>⊺</m:t>
                                      </m:r>
                                    </m:sup>
                                  </m:sSup>
                                  <m:d>
                                    <m:dPr>
                                      <m:ctrlPr>
                                        <a:rPr lang="en-US" sz="1836" i="1" kern="0">
                                          <a:solidFill>
                                            <a:sysClr val="windowText" lastClr="000000"/>
                                          </a:solidFill>
                                          <a:latin typeface="Cambria Math" panose="02040503050406030204" pitchFamily="18" charset="0"/>
                                        </a:rPr>
                                      </m:ctrlPr>
                                    </m:dPr>
                                    <m:e>
                                      <m:sSub>
                                        <m:sSubPr>
                                          <m:ctrlPr>
                                            <a:rPr lang="en-US" sz="1836" i="1" kern="0">
                                              <a:solidFill>
                                                <a:sysClr val="windowText" lastClr="000000"/>
                                              </a:solidFill>
                                              <a:latin typeface="Cambria Math" panose="02040503050406030204" pitchFamily="18" charset="0"/>
                                            </a:rPr>
                                          </m:ctrlPr>
                                        </m:sSubPr>
                                        <m:e>
                                          <m:r>
                                            <a:rPr lang="en-US" sz="1836" i="1" kern="0">
                                              <a:solidFill>
                                                <a:sysClr val="windowText" lastClr="000000"/>
                                              </a:solidFill>
                                              <a:latin typeface="Cambria Math" panose="02040503050406030204" pitchFamily="18" charset="0"/>
                                            </a:rPr>
                                            <m:t>𝑊</m:t>
                                          </m:r>
                                        </m:e>
                                        <m:sub>
                                          <m:r>
                                            <a:rPr lang="en-US" sz="1836" i="1" kern="0">
                                              <a:solidFill>
                                                <a:sysClr val="windowText" lastClr="000000"/>
                                              </a:solidFill>
                                              <a:latin typeface="Cambria Math" panose="02040503050406030204" pitchFamily="18" charset="0"/>
                                            </a:rPr>
                                            <m:t>𝐼𝑁</m:t>
                                          </m:r>
                                        </m:sub>
                                      </m:sSub>
                                      <m:sSub>
                                        <m:sSubPr>
                                          <m:ctrlPr>
                                            <a:rPr lang="en-US" sz="1836" i="1" kern="0">
                                              <a:solidFill>
                                                <a:sysClr val="windowText" lastClr="000000"/>
                                              </a:solidFill>
                                              <a:latin typeface="Cambria Math" panose="02040503050406030204" pitchFamily="18" charset="0"/>
                                            </a:rPr>
                                          </m:ctrlPr>
                                        </m:sSubPr>
                                        <m:e>
                                          <m:r>
                                            <a:rPr lang="en-US" sz="1836" i="1" kern="0">
                                              <a:solidFill>
                                                <a:sysClr val="windowText" lastClr="000000"/>
                                              </a:solidFill>
                                              <a:latin typeface="Cambria Math" panose="02040503050406030204" pitchFamily="18" charset="0"/>
                                            </a:rPr>
                                            <m:t>𝑤</m:t>
                                          </m:r>
                                        </m:e>
                                        <m:sub>
                                          <m:r>
                                            <a:rPr lang="en-US" sz="1836" i="1" kern="0">
                                              <a:solidFill>
                                                <a:sysClr val="windowText" lastClr="000000"/>
                                              </a:solidFill>
                                              <a:latin typeface="Cambria Math" panose="02040503050406030204" pitchFamily="18" charset="0"/>
                                            </a:rPr>
                                            <m:t>𝑡</m:t>
                                          </m:r>
                                        </m:sub>
                                      </m:sSub>
                                    </m:e>
                                  </m:d>
                                </m:e>
                              </m:d>
                            </m:e>
                          </m:nary>
                        </m:den>
                      </m:f>
                    </m:oMath>
                  </m:oMathPara>
                </a14:m>
                <a:endParaRPr lang="en-GB" sz="1836" kern="0" dirty="0">
                  <a:solidFill>
                    <a:sysClr val="windowText" lastClr="000000"/>
                  </a:solidFill>
                </a:endParaRPr>
              </a:p>
            </p:txBody>
          </p:sp>
        </mc:Choice>
        <mc:Fallback xmlns="">
          <p:sp>
            <p:nvSpPr>
              <p:cNvPr id="101" name="TextBox 100"/>
              <p:cNvSpPr txBox="1">
                <a:spLocks noRot="1" noChangeAspect="1" noMove="1" noResize="1" noEditPoints="1" noAdjustHandles="1" noChangeArrowheads="1" noChangeShapeType="1" noTextEdit="1"/>
              </p:cNvSpPr>
              <p:nvPr/>
            </p:nvSpPr>
            <p:spPr>
              <a:xfrm>
                <a:off x="857388" y="4971299"/>
                <a:ext cx="4667092" cy="876183"/>
              </a:xfrm>
              <a:prstGeom prst="rect">
                <a:avLst/>
              </a:prstGeom>
              <a:blipFill>
                <a:blip r:embed="rId5"/>
                <a:stretch>
                  <a:fillRect b="-71429"/>
                </a:stretch>
              </a:blipFill>
            </p:spPr>
            <p:txBody>
              <a:bodyPr/>
              <a:lstStyle/>
              <a:p>
                <a:r>
                  <a:rPr lang="en-US">
                    <a:noFill/>
                  </a:rPr>
                  <a:t> </a:t>
                </a:r>
              </a:p>
            </p:txBody>
          </p:sp>
        </mc:Fallback>
      </mc:AlternateContent>
      <p:sp>
        <p:nvSpPr>
          <p:cNvPr id="102" name="TextBox 101"/>
          <p:cNvSpPr txBox="1"/>
          <p:nvPr/>
        </p:nvSpPr>
        <p:spPr>
          <a:xfrm>
            <a:off x="5988237" y="5167790"/>
            <a:ext cx="5671374" cy="670445"/>
          </a:xfrm>
          <a:prstGeom prst="rect">
            <a:avLst/>
          </a:prstGeom>
          <a:noFill/>
        </p:spPr>
        <p:txBody>
          <a:bodyPr wrap="square" rtlCol="0">
            <a:spAutoFit/>
          </a:bodyPr>
          <a:lstStyle/>
          <a:p>
            <a:pPr defTabSz="932597">
              <a:defRPr/>
            </a:pPr>
            <a:r>
              <a:rPr lang="en-US" sz="1836" kern="0" dirty="0">
                <a:solidFill>
                  <a:sysClr val="windowText" lastClr="000000"/>
                </a:solidFill>
              </a:rPr>
              <a:t>Full </a:t>
            </a:r>
            <a:r>
              <a:rPr lang="en-US" sz="1836" kern="0" dirty="0" err="1">
                <a:solidFill>
                  <a:sysClr val="windowText" lastClr="000000"/>
                </a:solidFill>
              </a:rPr>
              <a:t>softmax</a:t>
            </a:r>
            <a:r>
              <a:rPr lang="en-US" sz="1836" kern="0" dirty="0">
                <a:solidFill>
                  <a:sysClr val="windowText" lastClr="000000"/>
                </a:solidFill>
              </a:rPr>
              <a:t> is computationally impractical. Word2vec uses hierarchical </a:t>
            </a:r>
            <a:r>
              <a:rPr lang="en-US" sz="1836" kern="0" dirty="0" err="1">
                <a:solidFill>
                  <a:sysClr val="windowText" lastClr="000000"/>
                </a:solidFill>
              </a:rPr>
              <a:t>softmax</a:t>
            </a:r>
            <a:r>
              <a:rPr lang="en-US" sz="1836" kern="0" dirty="0">
                <a:solidFill>
                  <a:sysClr val="windowText" lastClr="000000"/>
                </a:solidFill>
              </a:rPr>
              <a:t> or negative sampling instead. </a:t>
            </a:r>
            <a:endParaRPr lang="en-GB" sz="1836" kern="0" dirty="0">
              <a:solidFill>
                <a:sysClr val="windowText" lastClr="000000"/>
              </a:solidFill>
            </a:endParaRPr>
          </a:p>
        </p:txBody>
      </p:sp>
      <p:sp>
        <p:nvSpPr>
          <p:cNvPr id="103" name="TextBox 102"/>
          <p:cNvSpPr txBox="1"/>
          <p:nvPr/>
        </p:nvSpPr>
        <p:spPr>
          <a:xfrm>
            <a:off x="5431682" y="6512144"/>
            <a:ext cx="1573115" cy="286306"/>
          </a:xfrm>
          <a:prstGeom prst="rect">
            <a:avLst/>
          </a:prstGeom>
          <a:noFill/>
        </p:spPr>
        <p:txBody>
          <a:bodyPr wrap="none" rtlCol="0">
            <a:spAutoFit/>
          </a:bodyPr>
          <a:lstStyle/>
          <a:p>
            <a:pPr algn="ctr" defTabSz="932597">
              <a:defRPr/>
            </a:pPr>
            <a:r>
              <a:rPr lang="en-US" sz="1224" kern="0" dirty="0">
                <a:solidFill>
                  <a:sysClr val="windowText" lastClr="000000"/>
                </a:solidFill>
              </a:rPr>
              <a:t>(</a:t>
            </a:r>
            <a:r>
              <a:rPr lang="en-GB" sz="1224" kern="0" dirty="0">
                <a:solidFill>
                  <a:sysClr val="windowText" lastClr="000000"/>
                </a:solidFill>
                <a:hlinkClick r:id="rId6"/>
              </a:rPr>
              <a:t>Mikolov</a:t>
            </a:r>
            <a:r>
              <a:rPr lang="en-US" sz="1224" kern="0" dirty="0">
                <a:solidFill>
                  <a:sysClr val="windowText" lastClr="000000"/>
                </a:solidFill>
                <a:hlinkClick r:id="rId6"/>
              </a:rPr>
              <a:t> et al., 2013</a:t>
            </a:r>
            <a:r>
              <a:rPr lang="en-US" sz="1224" kern="0" dirty="0">
                <a:solidFill>
                  <a:sysClr val="windowText" lastClr="000000"/>
                </a:solidFill>
              </a:rPr>
              <a:t>)</a:t>
            </a:r>
            <a:endParaRPr lang="en-GB" sz="1224" kern="0" dirty="0">
              <a:solidFill>
                <a:sysClr val="windowText" lastClr="000000"/>
              </a:solidFill>
            </a:endParaRPr>
          </a:p>
        </p:txBody>
      </p:sp>
    </p:spTree>
    <p:extLst>
      <p:ext uri="{BB962C8B-B14F-4D97-AF65-F5344CB8AC3E}">
        <p14:creationId xmlns:p14="http://schemas.microsoft.com/office/powerpoint/2010/main" val="41445585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896" dirty="0"/>
              <a:t>Continuous Bag-of-Words </a:t>
            </a:r>
            <a:endParaRPr lang="en-GB" sz="4896" dirty="0"/>
          </a:p>
        </p:txBody>
      </p:sp>
      <p:sp>
        <p:nvSpPr>
          <p:cNvPr id="192" name="Text Placeholder 95"/>
          <p:cNvSpPr>
            <a:spLocks noGrp="1"/>
          </p:cNvSpPr>
          <p:nvPr>
            <p:ph type="body" sz="half" idx="2"/>
          </p:nvPr>
        </p:nvSpPr>
        <p:spPr>
          <a:xfrm>
            <a:off x="857388" y="2564051"/>
            <a:ext cx="4010518" cy="963149"/>
          </a:xfrm>
        </p:spPr>
        <p:txBody>
          <a:bodyPr/>
          <a:lstStyle/>
          <a:p>
            <a:r>
              <a:rPr lang="en-US" dirty="0"/>
              <a:t>Predict word given </a:t>
            </a:r>
            <a:r>
              <a:rPr lang="en-US" u="sng" dirty="0"/>
              <a:t>bag-of-neighbors</a:t>
            </a:r>
          </a:p>
          <a:p>
            <a:endParaRPr lang="en-US" dirty="0"/>
          </a:p>
          <a:p>
            <a:r>
              <a:rPr lang="en-US" dirty="0"/>
              <a:t>Modify the skip-gram loss function.</a:t>
            </a:r>
            <a:endParaRPr lang="en-GB" dirty="0"/>
          </a:p>
        </p:txBody>
      </p:sp>
      <mc:AlternateContent xmlns:mc="http://schemas.openxmlformats.org/markup-compatibility/2006" xmlns:a14="http://schemas.microsoft.com/office/drawing/2010/main">
        <mc:Choice Requires="a14">
          <p:sp>
            <p:nvSpPr>
              <p:cNvPr id="193" name="TextBox 192"/>
              <p:cNvSpPr txBox="1"/>
              <p:nvPr/>
            </p:nvSpPr>
            <p:spPr>
              <a:xfrm>
                <a:off x="857387" y="3826795"/>
                <a:ext cx="3417757" cy="810199"/>
              </a:xfrm>
              <a:prstGeom prst="rect">
                <a:avLst/>
              </a:prstGeom>
              <a:noFill/>
            </p:spPr>
            <p:txBody>
              <a:bodyPr wrap="none" lIns="0" tIns="0" rIns="0" bIns="0" rtlCol="0">
                <a:spAutoFit/>
              </a:bodyPr>
              <a:lstStyle/>
              <a:p>
                <a:pPr defTabSz="932597">
                  <a:defRPr/>
                </a:pPr>
                <a14:m>
                  <m:oMathPara xmlns:m="http://schemas.openxmlformats.org/officeDocument/2006/math">
                    <m:oMathParaPr>
                      <m:jc m:val="centerGroup"/>
                    </m:oMathParaPr>
                    <m:oMath xmlns:m="http://schemas.openxmlformats.org/officeDocument/2006/math">
                      <m:sSub>
                        <m:sSubPr>
                          <m:ctrlPr>
                            <a:rPr lang="en-GB" sz="1836" i="1" kern="0">
                              <a:solidFill>
                                <a:sysClr val="windowText" lastClr="000000"/>
                              </a:solidFill>
                              <a:latin typeface="Cambria Math" panose="02040503050406030204" pitchFamily="18" charset="0"/>
                            </a:rPr>
                          </m:ctrlPr>
                        </m:sSubPr>
                        <m:e>
                          <m:r>
                            <a:rPr lang="en-GB" sz="1836" i="1" kern="0">
                              <a:solidFill>
                                <a:sysClr val="windowText" lastClr="000000"/>
                              </a:solidFill>
                              <a:latin typeface="Cambria Math" panose="02040503050406030204" pitchFamily="18" charset="0"/>
                              <a:ea typeface="Cambria Math" panose="02040503050406030204" pitchFamily="18" charset="0"/>
                            </a:rPr>
                            <m:t>ℒ</m:t>
                          </m:r>
                        </m:e>
                        <m:sub>
                          <m:r>
                            <a:rPr lang="en-US" sz="1836" i="1" kern="0">
                              <a:solidFill>
                                <a:sysClr val="windowText" lastClr="000000"/>
                              </a:solidFill>
                              <a:latin typeface="Cambria Math" panose="02040503050406030204" pitchFamily="18" charset="0"/>
                            </a:rPr>
                            <m:t>𝑠𝑘𝑖𝑝</m:t>
                          </m:r>
                          <m:r>
                            <a:rPr lang="en-US" sz="1836" i="1" kern="0">
                              <a:solidFill>
                                <a:sysClr val="windowText" lastClr="000000"/>
                              </a:solidFill>
                              <a:latin typeface="Cambria Math" panose="02040503050406030204" pitchFamily="18" charset="0"/>
                            </a:rPr>
                            <m:t>−</m:t>
                          </m:r>
                          <m:r>
                            <a:rPr lang="en-US" sz="1836" i="1" kern="0">
                              <a:solidFill>
                                <a:sysClr val="windowText" lastClr="000000"/>
                              </a:solidFill>
                              <a:latin typeface="Cambria Math" panose="02040503050406030204" pitchFamily="18" charset="0"/>
                            </a:rPr>
                            <m:t>𝑔𝑟𝑎𝑚</m:t>
                          </m:r>
                        </m:sub>
                      </m:sSub>
                      <m:r>
                        <a:rPr lang="en-US" sz="1836" i="1" kern="0">
                          <a:solidFill>
                            <a:sysClr val="windowText" lastClr="000000"/>
                          </a:solidFill>
                          <a:latin typeface="Cambria Math" panose="02040503050406030204" pitchFamily="18" charset="0"/>
                        </a:rPr>
                        <m:t>=</m:t>
                      </m:r>
                      <m:f>
                        <m:fPr>
                          <m:ctrlPr>
                            <a:rPr lang="en-US" sz="1836" i="1" kern="0">
                              <a:solidFill>
                                <a:sysClr val="windowText" lastClr="000000"/>
                              </a:solidFill>
                              <a:latin typeface="Cambria Math" panose="02040503050406030204" pitchFamily="18" charset="0"/>
                            </a:rPr>
                          </m:ctrlPr>
                        </m:fPr>
                        <m:num>
                          <m:r>
                            <a:rPr lang="en-US" sz="1836" kern="0">
                              <a:solidFill>
                                <a:sysClr val="windowText" lastClr="000000"/>
                              </a:solidFill>
                              <a:latin typeface="Cambria Math" panose="02040503050406030204" pitchFamily="18" charset="0"/>
                            </a:rPr>
                            <m:t>1</m:t>
                          </m:r>
                        </m:num>
                        <m:den>
                          <m:r>
                            <a:rPr lang="en-US" sz="1836" i="1" kern="0">
                              <a:solidFill>
                                <a:sysClr val="windowText" lastClr="000000"/>
                              </a:solidFill>
                              <a:latin typeface="Cambria Math" panose="02040503050406030204" pitchFamily="18" charset="0"/>
                            </a:rPr>
                            <m:t>𝑇</m:t>
                          </m:r>
                        </m:den>
                      </m:f>
                      <m:nary>
                        <m:naryPr>
                          <m:chr m:val="∑"/>
                          <m:ctrlPr>
                            <a:rPr lang="en-US" sz="1836" i="1" kern="0">
                              <a:solidFill>
                                <a:sysClr val="windowText" lastClr="000000"/>
                              </a:solidFill>
                              <a:latin typeface="Cambria Math" panose="02040503050406030204" pitchFamily="18" charset="0"/>
                            </a:rPr>
                          </m:ctrlPr>
                        </m:naryPr>
                        <m:sub>
                          <m:r>
                            <m:rPr>
                              <m:brk m:alnAt="23"/>
                            </m:rPr>
                            <a:rPr lang="en-US" sz="1836" i="1" kern="0">
                              <a:solidFill>
                                <a:sysClr val="windowText" lastClr="000000"/>
                              </a:solidFill>
                              <a:latin typeface="Cambria Math" panose="02040503050406030204" pitchFamily="18" charset="0"/>
                            </a:rPr>
                            <m:t>𝑡</m:t>
                          </m:r>
                          <m:r>
                            <a:rPr lang="en-US" sz="1836" i="1" kern="0">
                              <a:solidFill>
                                <a:sysClr val="windowText" lastClr="000000"/>
                              </a:solidFill>
                              <a:latin typeface="Cambria Math" panose="02040503050406030204" pitchFamily="18" charset="0"/>
                            </a:rPr>
                            <m:t>=1</m:t>
                          </m:r>
                        </m:sub>
                        <m:sup>
                          <m:r>
                            <a:rPr lang="en-US" sz="1836" i="1" kern="0">
                              <a:solidFill>
                                <a:sysClr val="windowText" lastClr="000000"/>
                              </a:solidFill>
                              <a:latin typeface="Cambria Math" panose="02040503050406030204" pitchFamily="18" charset="0"/>
                            </a:rPr>
                            <m:t>𝑇</m:t>
                          </m:r>
                        </m:sup>
                        <m:e>
                          <m:func>
                            <m:funcPr>
                              <m:ctrlPr>
                                <a:rPr lang="en-US" sz="1836" i="1" kern="0">
                                  <a:solidFill>
                                    <a:sysClr val="windowText" lastClr="000000"/>
                                  </a:solidFill>
                                  <a:latin typeface="Cambria Math" panose="02040503050406030204" pitchFamily="18" charset="0"/>
                                </a:rPr>
                              </m:ctrlPr>
                            </m:funcPr>
                            <m:fName>
                              <m:r>
                                <m:rPr>
                                  <m:sty m:val="p"/>
                                </m:rPr>
                                <a:rPr lang="en-US" sz="1836" kern="0">
                                  <a:solidFill>
                                    <a:sysClr val="windowText" lastClr="000000"/>
                                  </a:solidFill>
                                  <a:latin typeface="Cambria Math" panose="02040503050406030204" pitchFamily="18" charset="0"/>
                                </a:rPr>
                                <m:t>log</m:t>
                              </m:r>
                            </m:fName>
                            <m:e>
                              <m:r>
                                <a:rPr lang="en-US" sz="1836" i="1" kern="0">
                                  <a:solidFill>
                                    <a:sysClr val="windowText" lastClr="000000"/>
                                  </a:solidFill>
                                  <a:latin typeface="Cambria Math" panose="02040503050406030204" pitchFamily="18" charset="0"/>
                                </a:rPr>
                                <m:t>𝑝</m:t>
                              </m:r>
                              <m:d>
                                <m:dPr>
                                  <m:ctrlPr>
                                    <a:rPr lang="en-US" sz="1836" i="1" kern="0">
                                      <a:solidFill>
                                        <a:sysClr val="windowText" lastClr="000000"/>
                                      </a:solidFill>
                                      <a:latin typeface="Cambria Math" panose="02040503050406030204" pitchFamily="18" charset="0"/>
                                    </a:rPr>
                                  </m:ctrlPr>
                                </m:dPr>
                                <m:e>
                                  <m:sSub>
                                    <m:sSubPr>
                                      <m:ctrlPr>
                                        <a:rPr lang="en-US" sz="1836" i="1" kern="0">
                                          <a:solidFill>
                                            <a:sysClr val="windowText" lastClr="000000"/>
                                          </a:solidFill>
                                          <a:latin typeface="Cambria Math" panose="02040503050406030204" pitchFamily="18" charset="0"/>
                                        </a:rPr>
                                      </m:ctrlPr>
                                    </m:sSubPr>
                                    <m:e>
                                      <m:r>
                                        <a:rPr lang="en-US" sz="1836" i="1" kern="0">
                                          <a:solidFill>
                                            <a:sysClr val="windowText" lastClr="000000"/>
                                          </a:solidFill>
                                          <a:latin typeface="Cambria Math" panose="02040503050406030204" pitchFamily="18" charset="0"/>
                                        </a:rPr>
                                        <m:t>𝑤</m:t>
                                      </m:r>
                                    </m:e>
                                    <m:sub>
                                      <m:r>
                                        <a:rPr lang="en-US" sz="1836" i="1" kern="0">
                                          <a:solidFill>
                                            <a:sysClr val="windowText" lastClr="000000"/>
                                          </a:solidFill>
                                          <a:latin typeface="Cambria Math" panose="02040503050406030204" pitchFamily="18" charset="0"/>
                                        </a:rPr>
                                        <m:t>𝑡</m:t>
                                      </m:r>
                                    </m:sub>
                                  </m:sSub>
                                  <m:r>
                                    <a:rPr lang="en-US" sz="1836" i="1" kern="0">
                                      <a:solidFill>
                                        <a:sysClr val="windowText" lastClr="000000"/>
                                      </a:solidFill>
                                      <a:latin typeface="Cambria Math" panose="02040503050406030204" pitchFamily="18" charset="0"/>
                                    </a:rPr>
                                    <m:t>|</m:t>
                                  </m:r>
                                  <m:sSub>
                                    <m:sSubPr>
                                      <m:ctrlPr>
                                        <a:rPr lang="en-US" sz="1836" i="1" kern="0">
                                          <a:solidFill>
                                            <a:sysClr val="windowText" lastClr="000000"/>
                                          </a:solidFill>
                                          <a:latin typeface="Cambria Math" panose="02040503050406030204" pitchFamily="18" charset="0"/>
                                        </a:rPr>
                                      </m:ctrlPr>
                                    </m:sSubPr>
                                    <m:e>
                                      <m:r>
                                        <a:rPr lang="en-US" sz="1836" i="1" kern="0">
                                          <a:solidFill>
                                            <a:sysClr val="windowText" lastClr="000000"/>
                                          </a:solidFill>
                                          <a:latin typeface="Cambria Math" panose="02040503050406030204" pitchFamily="18" charset="0"/>
                                        </a:rPr>
                                        <m:t>𝑤</m:t>
                                      </m:r>
                                    </m:e>
                                    <m:sub>
                                      <m:r>
                                        <a:rPr lang="en-US" sz="1836" i="1" kern="0">
                                          <a:solidFill>
                                            <a:sysClr val="windowText" lastClr="000000"/>
                                          </a:solidFill>
                                          <a:latin typeface="Cambria Math" panose="02040503050406030204" pitchFamily="18" charset="0"/>
                                        </a:rPr>
                                        <m:t>𝑡</m:t>
                                      </m:r>
                                      <m:r>
                                        <a:rPr lang="en-US" sz="1836" i="1" kern="0">
                                          <a:solidFill>
                                            <a:sysClr val="windowText" lastClr="000000"/>
                                          </a:solidFill>
                                          <a:latin typeface="Cambria Math" panose="02040503050406030204" pitchFamily="18" charset="0"/>
                                        </a:rPr>
                                        <m:t>∗</m:t>
                                      </m:r>
                                    </m:sub>
                                  </m:sSub>
                                </m:e>
                              </m:d>
                            </m:e>
                          </m:func>
                        </m:e>
                      </m:nary>
                    </m:oMath>
                  </m:oMathPara>
                </a14:m>
                <a:endParaRPr lang="en-GB" sz="1836" kern="0" dirty="0">
                  <a:solidFill>
                    <a:sysClr val="windowText" lastClr="000000"/>
                  </a:solidFill>
                </a:endParaRPr>
              </a:p>
            </p:txBody>
          </p:sp>
        </mc:Choice>
        <mc:Fallback xmlns="">
          <p:sp>
            <p:nvSpPr>
              <p:cNvPr id="193" name="TextBox 192"/>
              <p:cNvSpPr txBox="1">
                <a:spLocks noRot="1" noChangeAspect="1" noMove="1" noResize="1" noEditPoints="1" noAdjustHandles="1" noChangeArrowheads="1" noChangeShapeType="1" noTextEdit="1"/>
              </p:cNvSpPr>
              <p:nvPr/>
            </p:nvSpPr>
            <p:spPr>
              <a:xfrm>
                <a:off x="857387" y="3826795"/>
                <a:ext cx="3417757" cy="810199"/>
              </a:xfrm>
              <a:prstGeom prst="rect">
                <a:avLst/>
              </a:prstGeom>
              <a:blipFill>
                <a:blip r:embed="rId3"/>
                <a:stretch>
                  <a:fillRect t="-104615" b="-16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857388" y="4906717"/>
                <a:ext cx="2202034" cy="868140"/>
              </a:xfrm>
              <a:prstGeom prst="rect">
                <a:avLst/>
              </a:prstGeom>
              <a:noFill/>
            </p:spPr>
            <p:txBody>
              <a:bodyPr wrap="none" lIns="0" tIns="0" rIns="0" bIns="0" rtlCol="0">
                <a:spAutoFit/>
              </a:bodyPr>
              <a:lstStyle/>
              <a:p>
                <a:pPr defTabSz="932597">
                  <a:defRPr/>
                </a:pPr>
                <a14:m>
                  <m:oMathPara xmlns:m="http://schemas.openxmlformats.org/officeDocument/2006/math">
                    <m:oMathParaPr>
                      <m:jc m:val="centerGroup"/>
                    </m:oMathParaPr>
                    <m:oMath xmlns:m="http://schemas.openxmlformats.org/officeDocument/2006/math">
                      <m:sSub>
                        <m:sSubPr>
                          <m:ctrlPr>
                            <a:rPr lang="en-GB" sz="1836" i="1" kern="0">
                              <a:solidFill>
                                <a:sysClr val="windowText" lastClr="000000"/>
                              </a:solidFill>
                              <a:latin typeface="Cambria Math" panose="02040503050406030204" pitchFamily="18" charset="0"/>
                            </a:rPr>
                          </m:ctrlPr>
                        </m:sSubPr>
                        <m:e>
                          <m:r>
                            <a:rPr lang="en-US" sz="1836" i="1" kern="0">
                              <a:solidFill>
                                <a:sysClr val="windowText" lastClr="000000"/>
                              </a:solidFill>
                              <a:latin typeface="Cambria Math" panose="02040503050406030204" pitchFamily="18" charset="0"/>
                            </a:rPr>
                            <m:t>𝑤</m:t>
                          </m:r>
                        </m:e>
                        <m:sub>
                          <m:r>
                            <a:rPr lang="en-US" sz="1836" i="1" kern="0">
                              <a:solidFill>
                                <a:sysClr val="windowText" lastClr="000000"/>
                              </a:solidFill>
                              <a:latin typeface="Cambria Math" panose="02040503050406030204" pitchFamily="18" charset="0"/>
                            </a:rPr>
                            <m:t>𝑡</m:t>
                          </m:r>
                          <m:r>
                            <a:rPr lang="en-US" sz="1836" i="1" kern="0">
                              <a:solidFill>
                                <a:sysClr val="windowText" lastClr="000000"/>
                              </a:solidFill>
                              <a:latin typeface="Cambria Math" panose="02040503050406030204" pitchFamily="18" charset="0"/>
                            </a:rPr>
                            <m:t>∗</m:t>
                          </m:r>
                        </m:sub>
                      </m:sSub>
                      <m:r>
                        <a:rPr lang="en-US" sz="1836" i="1" kern="0">
                          <a:solidFill>
                            <a:sysClr val="windowText" lastClr="000000"/>
                          </a:solidFill>
                          <a:latin typeface="Cambria Math" panose="02040503050406030204" pitchFamily="18" charset="0"/>
                        </a:rPr>
                        <m:t>=</m:t>
                      </m:r>
                      <m:nary>
                        <m:naryPr>
                          <m:chr m:val="∑"/>
                          <m:ctrlPr>
                            <a:rPr lang="en-US" sz="1836" i="1" kern="0">
                              <a:solidFill>
                                <a:sysClr val="windowText" lastClr="000000"/>
                              </a:solidFill>
                              <a:latin typeface="Cambria Math" panose="02040503050406030204" pitchFamily="18" charset="0"/>
                            </a:rPr>
                          </m:ctrlPr>
                        </m:naryPr>
                        <m:sub>
                          <m:r>
                            <m:rPr>
                              <m:brk m:alnAt="23"/>
                            </m:rPr>
                            <a:rPr lang="en-US" sz="1836" i="1" kern="0">
                              <a:solidFill>
                                <a:sysClr val="windowText" lastClr="000000"/>
                              </a:solidFill>
                              <a:latin typeface="Cambria Math" panose="02040503050406030204" pitchFamily="18" charset="0"/>
                            </a:rPr>
                            <m:t>−</m:t>
                          </m:r>
                          <m:r>
                            <a:rPr lang="en-US" sz="1836" i="1" kern="0">
                              <a:solidFill>
                                <a:sysClr val="windowText" lastClr="000000"/>
                              </a:solidFill>
                              <a:latin typeface="Cambria Math" panose="02040503050406030204" pitchFamily="18" charset="0"/>
                            </a:rPr>
                            <m:t>𝑐</m:t>
                          </m:r>
                          <m:r>
                            <a:rPr lang="en-US" sz="1836" i="1" kern="0">
                              <a:solidFill>
                                <a:sysClr val="windowText" lastClr="000000"/>
                              </a:solidFill>
                              <a:latin typeface="Cambria Math" panose="02040503050406030204" pitchFamily="18" charset="0"/>
                              <a:ea typeface="Cambria Math" panose="02040503050406030204" pitchFamily="18" charset="0"/>
                            </a:rPr>
                            <m:t>≤</m:t>
                          </m:r>
                          <m:r>
                            <a:rPr lang="en-US" sz="1836" i="1" kern="0">
                              <a:solidFill>
                                <a:sysClr val="windowText" lastClr="000000"/>
                              </a:solidFill>
                              <a:latin typeface="Cambria Math" panose="02040503050406030204" pitchFamily="18" charset="0"/>
                              <a:ea typeface="Cambria Math" panose="02040503050406030204" pitchFamily="18" charset="0"/>
                            </a:rPr>
                            <m:t>𝑗</m:t>
                          </m:r>
                          <m:r>
                            <a:rPr lang="en-US" sz="1836" i="1" kern="0">
                              <a:solidFill>
                                <a:sysClr val="windowText" lastClr="000000"/>
                              </a:solidFill>
                              <a:latin typeface="Cambria Math" panose="02040503050406030204" pitchFamily="18" charset="0"/>
                              <a:ea typeface="Cambria Math" panose="02040503050406030204" pitchFamily="18" charset="0"/>
                            </a:rPr>
                            <m:t>≤</m:t>
                          </m:r>
                          <m:r>
                            <a:rPr lang="en-US" sz="1836" i="1" kern="0">
                              <a:solidFill>
                                <a:sysClr val="windowText" lastClr="000000"/>
                              </a:solidFill>
                              <a:latin typeface="Cambria Math" panose="02040503050406030204" pitchFamily="18" charset="0"/>
                              <a:ea typeface="Cambria Math" panose="02040503050406030204" pitchFamily="18" charset="0"/>
                            </a:rPr>
                            <m:t>𝑐</m:t>
                          </m:r>
                          <m:r>
                            <a:rPr lang="en-US" sz="1836" i="1" kern="0">
                              <a:solidFill>
                                <a:sysClr val="windowText" lastClr="000000"/>
                              </a:solidFill>
                              <a:latin typeface="Cambria Math" panose="02040503050406030204" pitchFamily="18" charset="0"/>
                              <a:ea typeface="Cambria Math" panose="02040503050406030204" pitchFamily="18" charset="0"/>
                            </a:rPr>
                            <m:t>, </m:t>
                          </m:r>
                          <m:r>
                            <a:rPr lang="en-US" sz="1836" i="1" kern="0">
                              <a:solidFill>
                                <a:sysClr val="windowText" lastClr="000000"/>
                              </a:solidFill>
                              <a:latin typeface="Cambria Math" panose="02040503050406030204" pitchFamily="18" charset="0"/>
                              <a:ea typeface="Cambria Math" panose="02040503050406030204" pitchFamily="18" charset="0"/>
                            </a:rPr>
                            <m:t>𝑗</m:t>
                          </m:r>
                          <m:r>
                            <a:rPr lang="en-US" sz="1836" i="1" kern="0">
                              <a:solidFill>
                                <a:sysClr val="windowText" lastClr="000000"/>
                              </a:solidFill>
                              <a:latin typeface="Cambria Math" panose="02040503050406030204" pitchFamily="18" charset="0"/>
                              <a:ea typeface="Cambria Math" panose="02040503050406030204" pitchFamily="18" charset="0"/>
                            </a:rPr>
                            <m:t>≠0</m:t>
                          </m:r>
                        </m:sub>
                        <m:sup/>
                        <m:e>
                          <m:sSub>
                            <m:sSubPr>
                              <m:ctrlPr>
                                <a:rPr lang="en-US" sz="1836" i="1" kern="0">
                                  <a:solidFill>
                                    <a:sysClr val="windowText" lastClr="000000"/>
                                  </a:solidFill>
                                  <a:latin typeface="Cambria Math" panose="02040503050406030204" pitchFamily="18" charset="0"/>
                                </a:rPr>
                              </m:ctrlPr>
                            </m:sSubPr>
                            <m:e>
                              <m:r>
                                <a:rPr lang="en-US" sz="1836" i="1" kern="0">
                                  <a:solidFill>
                                    <a:sysClr val="windowText" lastClr="000000"/>
                                  </a:solidFill>
                                  <a:latin typeface="Cambria Math" panose="02040503050406030204" pitchFamily="18" charset="0"/>
                                </a:rPr>
                                <m:t>𝑤</m:t>
                              </m:r>
                            </m:e>
                            <m:sub>
                              <m:r>
                                <a:rPr lang="en-US" sz="1836" i="1" kern="0">
                                  <a:solidFill>
                                    <a:sysClr val="windowText" lastClr="000000"/>
                                  </a:solidFill>
                                  <a:latin typeface="Cambria Math" panose="02040503050406030204" pitchFamily="18" charset="0"/>
                                </a:rPr>
                                <m:t>𝑡</m:t>
                              </m:r>
                              <m:r>
                                <a:rPr lang="en-US" sz="1836" i="1" kern="0">
                                  <a:solidFill>
                                    <a:sysClr val="windowText" lastClr="000000"/>
                                  </a:solidFill>
                                  <a:latin typeface="Cambria Math" panose="02040503050406030204" pitchFamily="18" charset="0"/>
                                </a:rPr>
                                <m:t>+</m:t>
                              </m:r>
                              <m:r>
                                <a:rPr lang="en-US" sz="1836" i="1" kern="0">
                                  <a:solidFill>
                                    <a:sysClr val="windowText" lastClr="000000"/>
                                  </a:solidFill>
                                  <a:latin typeface="Cambria Math" panose="02040503050406030204" pitchFamily="18" charset="0"/>
                                </a:rPr>
                                <m:t>𝑗</m:t>
                              </m:r>
                            </m:sub>
                          </m:sSub>
                        </m:e>
                      </m:nary>
                    </m:oMath>
                  </m:oMathPara>
                </a14:m>
                <a:endParaRPr lang="en-GB" sz="1836" kern="0" dirty="0">
                  <a:solidFill>
                    <a:sysClr val="windowText" lastClr="000000"/>
                  </a:solidFill>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857388" y="4906717"/>
                <a:ext cx="2202034" cy="868140"/>
              </a:xfrm>
              <a:prstGeom prst="rect">
                <a:avLst/>
              </a:prstGeom>
              <a:blipFill>
                <a:blip r:embed="rId4"/>
                <a:stretch>
                  <a:fillRect t="-94286" b="-145714"/>
                </a:stretch>
              </a:blipFill>
            </p:spPr>
            <p:txBody>
              <a:bodyPr/>
              <a:lstStyle/>
              <a:p>
                <a:r>
                  <a:rPr lang="en-US">
                    <a:noFill/>
                  </a:rPr>
                  <a:t> </a:t>
                </a:r>
              </a:p>
            </p:txBody>
          </p:sp>
        </mc:Fallback>
      </mc:AlternateContent>
      <p:grpSp>
        <p:nvGrpSpPr>
          <p:cNvPr id="10" name="Group 9"/>
          <p:cNvGrpSpPr/>
          <p:nvPr/>
        </p:nvGrpSpPr>
        <p:grpSpPr>
          <a:xfrm>
            <a:off x="6885123" y="293154"/>
            <a:ext cx="4956080" cy="6408218"/>
            <a:chOff x="6198074" y="186824"/>
            <a:chExt cx="4859343" cy="6283137"/>
          </a:xfrm>
        </p:grpSpPr>
        <p:grpSp>
          <p:nvGrpSpPr>
            <p:cNvPr id="126" name="Group 125"/>
            <p:cNvGrpSpPr/>
            <p:nvPr/>
          </p:nvGrpSpPr>
          <p:grpSpPr>
            <a:xfrm>
              <a:off x="6568542" y="3577677"/>
              <a:ext cx="166365" cy="1208024"/>
              <a:chOff x="3323287" y="2156730"/>
              <a:chExt cx="224990" cy="1633720"/>
            </a:xfrm>
          </p:grpSpPr>
          <p:sp>
            <p:nvSpPr>
              <p:cNvPr id="141" name="Rounded Rectangle 140"/>
              <p:cNvSpPr/>
              <p:nvPr/>
            </p:nvSpPr>
            <p:spPr>
              <a:xfrm rot="5400000">
                <a:off x="2618922" y="2861095"/>
                <a:ext cx="1633720" cy="224990"/>
              </a:xfrm>
              <a:prstGeom prst="roundRect">
                <a:avLst/>
              </a:prstGeom>
              <a:ln>
                <a:solidFill>
                  <a:schemeClr val="tx1">
                    <a:lumMod val="50000"/>
                    <a:lumOff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defTabSz="932597">
                  <a:defRPr/>
                </a:pPr>
                <a:endParaRPr lang="en-GB" sz="1428" kern="0" dirty="0">
                  <a:solidFill>
                    <a:sysClr val="windowText" lastClr="000000"/>
                  </a:solidFill>
                </a:endParaRPr>
              </a:p>
            </p:txBody>
          </p:sp>
          <p:sp>
            <p:nvSpPr>
              <p:cNvPr id="142" name="Oval 141"/>
              <p:cNvSpPr/>
              <p:nvPr/>
            </p:nvSpPr>
            <p:spPr>
              <a:xfrm rot="5400000">
                <a:off x="3359600" y="2201609"/>
                <a:ext cx="152359" cy="152359"/>
              </a:xfrm>
              <a:prstGeom prst="ellipse">
                <a:avLst/>
              </a:prstGeom>
              <a:solidFill>
                <a:schemeClr val="accent4"/>
              </a:solidFill>
              <a:ln>
                <a:solidFill>
                  <a:schemeClr val="tx1">
                    <a:lumMod val="50000"/>
                    <a:lumOff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defTabSz="932597">
                  <a:defRPr/>
                </a:pPr>
                <a:endParaRPr lang="en-GB" sz="1428" kern="0" dirty="0">
                  <a:solidFill>
                    <a:sysClr val="windowText" lastClr="000000"/>
                  </a:solidFill>
                  <a:latin typeface="Segoe UI Semibold" panose="020B0702040204020203" pitchFamily="34" charset="0"/>
                  <a:cs typeface="Segoe UI Semibold" panose="020B0702040204020203" pitchFamily="34" charset="0"/>
                </a:endParaRPr>
              </a:p>
            </p:txBody>
          </p:sp>
          <p:sp>
            <p:nvSpPr>
              <p:cNvPr id="143" name="Oval 142"/>
              <p:cNvSpPr/>
              <p:nvPr/>
            </p:nvSpPr>
            <p:spPr>
              <a:xfrm rot="5400000">
                <a:off x="3359585" y="2398985"/>
                <a:ext cx="152359" cy="152358"/>
              </a:xfrm>
              <a:prstGeom prst="ellipse">
                <a:avLst/>
              </a:prstGeom>
              <a:solidFill>
                <a:schemeClr val="bg1"/>
              </a:solidFill>
              <a:ln>
                <a:solidFill>
                  <a:schemeClr val="tx1">
                    <a:lumMod val="50000"/>
                    <a:lumOff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defTabSz="932597">
                  <a:defRPr/>
                </a:pPr>
                <a:endParaRPr lang="en-GB" sz="1428" kern="0" dirty="0">
                  <a:solidFill>
                    <a:sysClr val="windowText" lastClr="000000"/>
                  </a:solidFill>
                  <a:latin typeface="Segoe UI Semibold" panose="020B0702040204020203" pitchFamily="34" charset="0"/>
                  <a:cs typeface="Segoe UI Semibold" panose="020B0702040204020203" pitchFamily="34" charset="0"/>
                </a:endParaRPr>
              </a:p>
            </p:txBody>
          </p:sp>
          <p:sp>
            <p:nvSpPr>
              <p:cNvPr id="144" name="Oval 143"/>
              <p:cNvSpPr/>
              <p:nvPr/>
            </p:nvSpPr>
            <p:spPr>
              <a:xfrm rot="5400000">
                <a:off x="3359572" y="2596357"/>
                <a:ext cx="152359" cy="152358"/>
              </a:xfrm>
              <a:prstGeom prst="ellipse">
                <a:avLst/>
              </a:prstGeom>
              <a:ln>
                <a:solidFill>
                  <a:schemeClr val="tx1">
                    <a:lumMod val="50000"/>
                    <a:lumOff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defTabSz="932597">
                  <a:defRPr/>
                </a:pPr>
                <a:endParaRPr lang="en-GB" sz="1428" kern="0" dirty="0">
                  <a:solidFill>
                    <a:sysClr val="windowText" lastClr="000000"/>
                  </a:solidFill>
                  <a:latin typeface="Segoe UI Semibold" panose="020B0702040204020203" pitchFamily="34" charset="0"/>
                  <a:cs typeface="Segoe UI Semibold" panose="020B0702040204020203" pitchFamily="34" charset="0"/>
                </a:endParaRPr>
              </a:p>
            </p:txBody>
          </p:sp>
          <p:sp>
            <p:nvSpPr>
              <p:cNvPr id="145" name="Oval 144"/>
              <p:cNvSpPr/>
              <p:nvPr/>
            </p:nvSpPr>
            <p:spPr>
              <a:xfrm rot="5400000">
                <a:off x="3359574" y="2793732"/>
                <a:ext cx="152359" cy="152358"/>
              </a:xfrm>
              <a:prstGeom prst="ellipse">
                <a:avLst/>
              </a:prstGeom>
              <a:ln>
                <a:solidFill>
                  <a:schemeClr val="tx1">
                    <a:lumMod val="50000"/>
                    <a:lumOff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defTabSz="932597">
                  <a:defRPr/>
                </a:pPr>
                <a:endParaRPr lang="en-GB" sz="1428" kern="0" dirty="0">
                  <a:solidFill>
                    <a:sysClr val="windowText" lastClr="000000"/>
                  </a:solidFill>
                  <a:latin typeface="Segoe UI Semibold" panose="020B0702040204020203" pitchFamily="34" charset="0"/>
                  <a:cs typeface="Segoe UI Semibold" panose="020B0702040204020203" pitchFamily="34" charset="0"/>
                </a:endParaRPr>
              </a:p>
            </p:txBody>
          </p:sp>
          <p:sp>
            <p:nvSpPr>
              <p:cNvPr id="146" name="Oval 145"/>
              <p:cNvSpPr/>
              <p:nvPr/>
            </p:nvSpPr>
            <p:spPr>
              <a:xfrm rot="5400000">
                <a:off x="3359582" y="3384656"/>
                <a:ext cx="152359" cy="152358"/>
              </a:xfrm>
              <a:prstGeom prst="ellipse">
                <a:avLst/>
              </a:prstGeom>
              <a:ln>
                <a:solidFill>
                  <a:schemeClr val="tx1">
                    <a:lumMod val="50000"/>
                    <a:lumOff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defTabSz="932597">
                  <a:defRPr/>
                </a:pPr>
                <a:endParaRPr lang="en-GB" sz="1428" kern="0" dirty="0">
                  <a:solidFill>
                    <a:sysClr val="windowText" lastClr="000000"/>
                  </a:solidFill>
                  <a:latin typeface="Segoe UI Semibold" panose="020B0702040204020203" pitchFamily="34" charset="0"/>
                  <a:cs typeface="Segoe UI Semibold" panose="020B0702040204020203" pitchFamily="34" charset="0"/>
                </a:endParaRPr>
              </a:p>
            </p:txBody>
          </p:sp>
          <p:sp>
            <p:nvSpPr>
              <p:cNvPr id="147" name="Oval 146"/>
              <p:cNvSpPr/>
              <p:nvPr/>
            </p:nvSpPr>
            <p:spPr>
              <a:xfrm rot="5400000">
                <a:off x="3359583" y="3582030"/>
                <a:ext cx="152359" cy="152358"/>
              </a:xfrm>
              <a:prstGeom prst="ellipse">
                <a:avLst/>
              </a:prstGeom>
              <a:ln>
                <a:solidFill>
                  <a:schemeClr val="tx1">
                    <a:lumMod val="50000"/>
                    <a:lumOff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defTabSz="932597">
                  <a:defRPr/>
                </a:pPr>
                <a:endParaRPr lang="en-GB" sz="1428" kern="0" dirty="0">
                  <a:solidFill>
                    <a:sysClr val="windowText" lastClr="000000"/>
                  </a:solidFill>
                  <a:latin typeface="Segoe UI Semibold" panose="020B0702040204020203" pitchFamily="34" charset="0"/>
                  <a:cs typeface="Segoe UI Semibold" panose="020B0702040204020203" pitchFamily="34" charset="0"/>
                </a:endParaRPr>
              </a:p>
            </p:txBody>
          </p:sp>
          <p:grpSp>
            <p:nvGrpSpPr>
              <p:cNvPr id="148" name="Group 147"/>
              <p:cNvGrpSpPr/>
              <p:nvPr/>
            </p:nvGrpSpPr>
            <p:grpSpPr>
              <a:xfrm rot="5400000">
                <a:off x="3322169" y="3142507"/>
                <a:ext cx="227211" cy="45720"/>
                <a:chOff x="3506508" y="2950590"/>
                <a:chExt cx="227211" cy="45720"/>
              </a:xfrm>
            </p:grpSpPr>
            <p:sp>
              <p:nvSpPr>
                <p:cNvPr id="149" name="Oval 148"/>
                <p:cNvSpPr/>
                <p:nvPr/>
              </p:nvSpPr>
              <p:spPr>
                <a:xfrm>
                  <a:off x="3506508" y="2950591"/>
                  <a:ext cx="45719" cy="45719"/>
                </a:xfrm>
                <a:prstGeom prst="ellipse">
                  <a:avLst/>
                </a:prstGeom>
                <a:solidFill>
                  <a:schemeClr val="tx1">
                    <a:lumMod val="50000"/>
                    <a:lumOff val="50000"/>
                  </a:schemeClr>
                </a:solidFill>
                <a:ln>
                  <a:solidFill>
                    <a:schemeClr val="tx1">
                      <a:lumMod val="50000"/>
                      <a:lumOff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defTabSz="932597">
                    <a:defRPr/>
                  </a:pPr>
                  <a:endParaRPr lang="en-GB" sz="1428" kern="0" dirty="0">
                    <a:solidFill>
                      <a:sysClr val="windowText" lastClr="000000"/>
                    </a:solidFill>
                    <a:latin typeface="Segoe UI Semibold" panose="020B0702040204020203" pitchFamily="34" charset="0"/>
                    <a:cs typeface="Segoe UI Semibold" panose="020B0702040204020203" pitchFamily="34" charset="0"/>
                  </a:endParaRPr>
                </a:p>
              </p:txBody>
            </p:sp>
            <p:sp>
              <p:nvSpPr>
                <p:cNvPr id="150" name="Oval 149"/>
                <p:cNvSpPr/>
                <p:nvPr/>
              </p:nvSpPr>
              <p:spPr>
                <a:xfrm>
                  <a:off x="3597242" y="2950591"/>
                  <a:ext cx="45719" cy="45719"/>
                </a:xfrm>
                <a:prstGeom prst="ellipse">
                  <a:avLst/>
                </a:prstGeom>
                <a:solidFill>
                  <a:schemeClr val="tx1">
                    <a:lumMod val="50000"/>
                    <a:lumOff val="50000"/>
                  </a:schemeClr>
                </a:solidFill>
                <a:ln>
                  <a:solidFill>
                    <a:schemeClr val="tx1">
                      <a:lumMod val="50000"/>
                      <a:lumOff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defTabSz="932597">
                    <a:defRPr/>
                  </a:pPr>
                  <a:endParaRPr lang="en-GB" sz="1428" kern="0" dirty="0">
                    <a:solidFill>
                      <a:sysClr val="windowText" lastClr="000000"/>
                    </a:solidFill>
                    <a:latin typeface="Segoe UI Semibold" panose="020B0702040204020203" pitchFamily="34" charset="0"/>
                    <a:cs typeface="Segoe UI Semibold" panose="020B0702040204020203" pitchFamily="34" charset="0"/>
                  </a:endParaRPr>
                </a:p>
              </p:txBody>
            </p:sp>
            <p:sp>
              <p:nvSpPr>
                <p:cNvPr id="151" name="Oval 150"/>
                <p:cNvSpPr/>
                <p:nvPr/>
              </p:nvSpPr>
              <p:spPr>
                <a:xfrm>
                  <a:off x="3688000" y="2950590"/>
                  <a:ext cx="45719" cy="45719"/>
                </a:xfrm>
                <a:prstGeom prst="ellipse">
                  <a:avLst/>
                </a:prstGeom>
                <a:solidFill>
                  <a:schemeClr val="tx1">
                    <a:lumMod val="50000"/>
                    <a:lumOff val="50000"/>
                  </a:schemeClr>
                </a:solidFill>
                <a:ln>
                  <a:solidFill>
                    <a:schemeClr val="tx1">
                      <a:lumMod val="50000"/>
                      <a:lumOff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defTabSz="932597">
                    <a:defRPr/>
                  </a:pPr>
                  <a:endParaRPr lang="en-GB" sz="1428" kern="0" dirty="0">
                    <a:solidFill>
                      <a:sysClr val="windowText" lastClr="000000"/>
                    </a:solidFill>
                    <a:latin typeface="Segoe UI Semibold" panose="020B0702040204020203" pitchFamily="34" charset="0"/>
                    <a:cs typeface="Segoe UI Semibold" panose="020B0702040204020203" pitchFamily="34" charset="0"/>
                  </a:endParaRPr>
                </a:p>
              </p:txBody>
            </p:sp>
          </p:grpSp>
        </p:grpSp>
        <p:sp>
          <p:nvSpPr>
            <p:cNvPr id="92" name="Rounded Rectangle 91"/>
            <p:cNvSpPr/>
            <p:nvPr/>
          </p:nvSpPr>
          <p:spPr>
            <a:xfrm rot="5400000">
              <a:off x="6574206" y="3338564"/>
              <a:ext cx="1415117" cy="194885"/>
            </a:xfrm>
            <a:prstGeom prst="roundRect">
              <a:avLst/>
            </a:prstGeom>
            <a:ln>
              <a:solidFill>
                <a:schemeClr val="tx1">
                  <a:lumMod val="50000"/>
                  <a:lumOff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defTabSz="932597">
                <a:defRPr/>
              </a:pPr>
              <a:endParaRPr lang="en-GB" sz="1428" kern="0" dirty="0">
                <a:solidFill>
                  <a:sysClr val="windowText" lastClr="000000"/>
                </a:solidFill>
              </a:endParaRPr>
            </a:p>
          </p:txBody>
        </p:sp>
        <p:sp>
          <p:nvSpPr>
            <p:cNvPr id="93" name="Oval 92"/>
            <p:cNvSpPr/>
            <p:nvPr/>
          </p:nvSpPr>
          <p:spPr>
            <a:xfrm rot="5400000">
              <a:off x="7215779" y="2767322"/>
              <a:ext cx="131972" cy="131972"/>
            </a:xfrm>
            <a:prstGeom prst="ellipse">
              <a:avLst/>
            </a:prstGeom>
            <a:solidFill>
              <a:srgbClr val="FFC000"/>
            </a:solidFill>
            <a:ln>
              <a:solidFill>
                <a:schemeClr val="tx1">
                  <a:lumMod val="50000"/>
                  <a:lumOff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defTabSz="932597">
                <a:defRPr/>
              </a:pPr>
              <a:endParaRPr lang="en-GB" sz="1428" kern="0" dirty="0">
                <a:solidFill>
                  <a:sysClr val="windowText" lastClr="000000"/>
                </a:solidFill>
                <a:latin typeface="Segoe UI Semibold" panose="020B0702040204020203" pitchFamily="34" charset="0"/>
                <a:cs typeface="Segoe UI Semibold" panose="020B0702040204020203" pitchFamily="34" charset="0"/>
              </a:endParaRPr>
            </a:p>
          </p:txBody>
        </p:sp>
        <p:sp>
          <p:nvSpPr>
            <p:cNvPr id="94" name="Oval 93"/>
            <p:cNvSpPr/>
            <p:nvPr/>
          </p:nvSpPr>
          <p:spPr>
            <a:xfrm rot="5400000">
              <a:off x="7215779" y="2938287"/>
              <a:ext cx="131972" cy="131972"/>
            </a:xfrm>
            <a:prstGeom prst="ellipse">
              <a:avLst/>
            </a:prstGeom>
            <a:solidFill>
              <a:schemeClr val="accent4"/>
            </a:solidFill>
            <a:ln>
              <a:solidFill>
                <a:schemeClr val="tx1">
                  <a:lumMod val="50000"/>
                  <a:lumOff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defTabSz="932597">
                <a:defRPr/>
              </a:pPr>
              <a:endParaRPr lang="en-GB" sz="1428" kern="0" dirty="0">
                <a:solidFill>
                  <a:sysClr val="windowText" lastClr="000000"/>
                </a:solidFill>
                <a:latin typeface="Segoe UI Semibold" panose="020B0702040204020203" pitchFamily="34" charset="0"/>
                <a:cs typeface="Segoe UI Semibold" panose="020B0702040204020203" pitchFamily="34" charset="0"/>
              </a:endParaRPr>
            </a:p>
          </p:txBody>
        </p:sp>
        <p:sp>
          <p:nvSpPr>
            <p:cNvPr id="95" name="Oval 94"/>
            <p:cNvSpPr/>
            <p:nvPr/>
          </p:nvSpPr>
          <p:spPr>
            <a:xfrm rot="5400000">
              <a:off x="7215780" y="3109250"/>
              <a:ext cx="131972" cy="131972"/>
            </a:xfrm>
            <a:prstGeom prst="ellipse">
              <a:avLst/>
            </a:prstGeom>
            <a:ln>
              <a:solidFill>
                <a:schemeClr val="tx1">
                  <a:lumMod val="50000"/>
                  <a:lumOff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defTabSz="932597">
                <a:defRPr/>
              </a:pPr>
              <a:endParaRPr lang="en-GB" sz="1428" kern="0" dirty="0">
                <a:solidFill>
                  <a:sysClr val="windowText" lastClr="000000"/>
                </a:solidFill>
                <a:latin typeface="Segoe UI Semibold" panose="020B0702040204020203" pitchFamily="34" charset="0"/>
                <a:cs typeface="Segoe UI Semibold" panose="020B0702040204020203" pitchFamily="34" charset="0"/>
              </a:endParaRPr>
            </a:p>
          </p:txBody>
        </p:sp>
        <p:sp>
          <p:nvSpPr>
            <p:cNvPr id="96" name="Oval 95"/>
            <p:cNvSpPr/>
            <p:nvPr/>
          </p:nvSpPr>
          <p:spPr>
            <a:xfrm rot="5400000">
              <a:off x="7215780" y="3280214"/>
              <a:ext cx="131972" cy="131972"/>
            </a:xfrm>
            <a:prstGeom prst="ellipse">
              <a:avLst/>
            </a:prstGeom>
            <a:solidFill>
              <a:srgbClr val="FFC000"/>
            </a:solidFill>
            <a:ln>
              <a:solidFill>
                <a:schemeClr val="tx1">
                  <a:lumMod val="50000"/>
                  <a:lumOff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defTabSz="932597">
                <a:defRPr/>
              </a:pPr>
              <a:endParaRPr lang="en-GB" sz="1428" kern="0" dirty="0">
                <a:solidFill>
                  <a:sysClr val="windowText" lastClr="000000"/>
                </a:solidFill>
                <a:latin typeface="Segoe UI Semibold" panose="020B0702040204020203" pitchFamily="34" charset="0"/>
                <a:cs typeface="Segoe UI Semibold" panose="020B0702040204020203" pitchFamily="34" charset="0"/>
              </a:endParaRPr>
            </a:p>
          </p:txBody>
        </p:sp>
        <p:sp>
          <p:nvSpPr>
            <p:cNvPr id="97" name="Oval 96"/>
            <p:cNvSpPr/>
            <p:nvPr/>
          </p:nvSpPr>
          <p:spPr>
            <a:xfrm rot="5400000">
              <a:off x="7215780" y="3792068"/>
              <a:ext cx="131972" cy="131972"/>
            </a:xfrm>
            <a:prstGeom prst="ellipse">
              <a:avLst/>
            </a:prstGeom>
            <a:ln>
              <a:solidFill>
                <a:schemeClr val="tx1">
                  <a:lumMod val="50000"/>
                  <a:lumOff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defTabSz="932597">
                <a:defRPr/>
              </a:pPr>
              <a:endParaRPr lang="en-GB" sz="1428" kern="0" dirty="0">
                <a:solidFill>
                  <a:sysClr val="windowText" lastClr="000000"/>
                </a:solidFill>
                <a:latin typeface="Segoe UI Semibold" panose="020B0702040204020203" pitchFamily="34" charset="0"/>
                <a:cs typeface="Segoe UI Semibold" panose="020B0702040204020203" pitchFamily="34" charset="0"/>
              </a:endParaRPr>
            </a:p>
          </p:txBody>
        </p:sp>
        <p:sp>
          <p:nvSpPr>
            <p:cNvPr id="98" name="Oval 97"/>
            <p:cNvSpPr/>
            <p:nvPr/>
          </p:nvSpPr>
          <p:spPr>
            <a:xfrm rot="5400000">
              <a:off x="7215780" y="3963031"/>
              <a:ext cx="131972" cy="131972"/>
            </a:xfrm>
            <a:prstGeom prst="ellipse">
              <a:avLst/>
            </a:prstGeom>
            <a:solidFill>
              <a:srgbClr val="FFC000"/>
            </a:solidFill>
            <a:ln>
              <a:solidFill>
                <a:schemeClr val="tx1">
                  <a:lumMod val="50000"/>
                  <a:lumOff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defTabSz="932597">
                <a:defRPr/>
              </a:pPr>
              <a:endParaRPr lang="en-GB" sz="1428" kern="0" dirty="0">
                <a:solidFill>
                  <a:sysClr val="windowText" lastClr="000000"/>
                </a:solidFill>
                <a:latin typeface="Segoe UI Semibold" panose="020B0702040204020203" pitchFamily="34" charset="0"/>
                <a:cs typeface="Segoe UI Semibold" panose="020B0702040204020203" pitchFamily="34" charset="0"/>
              </a:endParaRPr>
            </a:p>
          </p:txBody>
        </p:sp>
        <p:grpSp>
          <p:nvGrpSpPr>
            <p:cNvPr id="99" name="Group 98"/>
            <p:cNvGrpSpPr/>
            <p:nvPr/>
          </p:nvGrpSpPr>
          <p:grpSpPr>
            <a:xfrm rot="5400000">
              <a:off x="7183356" y="3582317"/>
              <a:ext cx="196802" cy="39622"/>
              <a:chOff x="3506516" y="2950590"/>
              <a:chExt cx="227203" cy="45743"/>
            </a:xfrm>
          </p:grpSpPr>
          <p:sp>
            <p:nvSpPr>
              <p:cNvPr id="180" name="Oval 179"/>
              <p:cNvSpPr/>
              <p:nvPr/>
            </p:nvSpPr>
            <p:spPr>
              <a:xfrm>
                <a:off x="3506516" y="2950593"/>
                <a:ext cx="45719" cy="45719"/>
              </a:xfrm>
              <a:prstGeom prst="ellipse">
                <a:avLst/>
              </a:prstGeom>
              <a:solidFill>
                <a:schemeClr val="tx1">
                  <a:lumMod val="50000"/>
                  <a:lumOff val="50000"/>
                </a:schemeClr>
              </a:solidFill>
              <a:ln>
                <a:solidFill>
                  <a:schemeClr val="tx1">
                    <a:lumMod val="50000"/>
                    <a:lumOff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defTabSz="932597">
                  <a:defRPr/>
                </a:pPr>
                <a:endParaRPr lang="en-GB" sz="1428" kern="0" dirty="0">
                  <a:solidFill>
                    <a:sysClr val="windowText" lastClr="000000"/>
                  </a:solidFill>
                  <a:latin typeface="Segoe UI Semibold" panose="020B0702040204020203" pitchFamily="34" charset="0"/>
                  <a:cs typeface="Segoe UI Semibold" panose="020B0702040204020203" pitchFamily="34" charset="0"/>
                </a:endParaRPr>
              </a:p>
            </p:txBody>
          </p:sp>
          <p:sp>
            <p:nvSpPr>
              <p:cNvPr id="181" name="Oval 180"/>
              <p:cNvSpPr/>
              <p:nvPr/>
            </p:nvSpPr>
            <p:spPr>
              <a:xfrm>
                <a:off x="3597249" y="2950614"/>
                <a:ext cx="45719" cy="45719"/>
              </a:xfrm>
              <a:prstGeom prst="ellipse">
                <a:avLst/>
              </a:prstGeom>
              <a:solidFill>
                <a:schemeClr val="tx1">
                  <a:lumMod val="50000"/>
                  <a:lumOff val="50000"/>
                </a:schemeClr>
              </a:solidFill>
              <a:ln>
                <a:solidFill>
                  <a:schemeClr val="tx1">
                    <a:lumMod val="50000"/>
                    <a:lumOff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defTabSz="932597">
                  <a:defRPr/>
                </a:pPr>
                <a:endParaRPr lang="en-GB" sz="1428" kern="0" dirty="0">
                  <a:solidFill>
                    <a:sysClr val="windowText" lastClr="000000"/>
                  </a:solidFill>
                  <a:latin typeface="Segoe UI Semibold" panose="020B0702040204020203" pitchFamily="34" charset="0"/>
                  <a:cs typeface="Segoe UI Semibold" panose="020B0702040204020203" pitchFamily="34" charset="0"/>
                </a:endParaRPr>
              </a:p>
            </p:txBody>
          </p:sp>
          <p:sp>
            <p:nvSpPr>
              <p:cNvPr id="182" name="Oval 181"/>
              <p:cNvSpPr/>
              <p:nvPr/>
            </p:nvSpPr>
            <p:spPr>
              <a:xfrm>
                <a:off x="3688000" y="2950590"/>
                <a:ext cx="45719" cy="45719"/>
              </a:xfrm>
              <a:prstGeom prst="ellipse">
                <a:avLst/>
              </a:prstGeom>
              <a:solidFill>
                <a:schemeClr val="tx1">
                  <a:lumMod val="50000"/>
                  <a:lumOff val="50000"/>
                </a:schemeClr>
              </a:solidFill>
              <a:ln>
                <a:solidFill>
                  <a:schemeClr val="tx1">
                    <a:lumMod val="50000"/>
                    <a:lumOff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defTabSz="932597">
                  <a:defRPr/>
                </a:pPr>
                <a:endParaRPr lang="en-GB" sz="1428" kern="0" dirty="0">
                  <a:solidFill>
                    <a:sysClr val="windowText" lastClr="000000"/>
                  </a:solidFill>
                  <a:latin typeface="Segoe UI Semibold" panose="020B0702040204020203" pitchFamily="34" charset="0"/>
                  <a:cs typeface="Segoe UI Semibold" panose="020B0702040204020203" pitchFamily="34" charset="0"/>
                </a:endParaRPr>
              </a:p>
            </p:txBody>
          </p:sp>
        </p:grpSp>
        <p:sp>
          <p:nvSpPr>
            <p:cNvPr id="100" name="Flowchart: Data 99"/>
            <p:cNvSpPr/>
            <p:nvPr/>
          </p:nvSpPr>
          <p:spPr>
            <a:xfrm>
              <a:off x="7778126" y="3176167"/>
              <a:ext cx="678247" cy="511856"/>
            </a:xfrm>
            <a:prstGeom prst="flowChartInputOutput">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GB" sz="1122" kern="0" baseline="-25000" dirty="0">
                <a:solidFill>
                  <a:schemeClr val="tx1"/>
                </a:solidFill>
              </a:endParaRPr>
            </a:p>
          </p:txBody>
        </p:sp>
        <p:sp>
          <p:nvSpPr>
            <p:cNvPr id="101" name="Multiply 100"/>
            <p:cNvSpPr/>
            <p:nvPr/>
          </p:nvSpPr>
          <p:spPr>
            <a:xfrm>
              <a:off x="7373923" y="3231806"/>
              <a:ext cx="400575" cy="400576"/>
            </a:xfrm>
            <a:prstGeom prst="mathMultiply">
              <a:avLst>
                <a:gd name="adj1" fmla="val 4618"/>
              </a:avLst>
            </a:prstGeom>
            <a:solidFill>
              <a:schemeClr val="bg1"/>
            </a:solid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defTabSz="932597">
                <a:defRPr/>
              </a:pPr>
              <a:endParaRPr lang="en-GB" sz="1428" kern="0">
                <a:solidFill>
                  <a:sysClr val="windowText" lastClr="000000"/>
                </a:solidFill>
              </a:endParaRPr>
            </a:p>
          </p:txBody>
        </p:sp>
        <p:sp>
          <p:nvSpPr>
            <p:cNvPr id="102" name="Rounded Rectangle 101"/>
            <p:cNvSpPr/>
            <p:nvPr/>
          </p:nvSpPr>
          <p:spPr>
            <a:xfrm rot="5400000">
              <a:off x="9889250" y="3337687"/>
              <a:ext cx="1415117" cy="194885"/>
            </a:xfrm>
            <a:prstGeom prst="roundRect">
              <a:avLst/>
            </a:prstGeom>
            <a:ln>
              <a:solidFill>
                <a:schemeClr val="tx1">
                  <a:lumMod val="50000"/>
                  <a:lumOff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defTabSz="932597">
                <a:defRPr/>
              </a:pPr>
              <a:endParaRPr lang="en-GB" sz="1428" kern="0" dirty="0">
                <a:solidFill>
                  <a:sysClr val="windowText" lastClr="000000"/>
                </a:solidFill>
              </a:endParaRPr>
            </a:p>
          </p:txBody>
        </p:sp>
        <p:sp>
          <p:nvSpPr>
            <p:cNvPr id="103" name="Oval 102"/>
            <p:cNvSpPr/>
            <p:nvPr/>
          </p:nvSpPr>
          <p:spPr>
            <a:xfrm rot="5400000">
              <a:off x="10530823" y="2766446"/>
              <a:ext cx="131972" cy="131972"/>
            </a:xfrm>
            <a:prstGeom prst="ellipse">
              <a:avLst/>
            </a:prstGeom>
            <a:ln>
              <a:solidFill>
                <a:schemeClr val="tx1">
                  <a:lumMod val="50000"/>
                  <a:lumOff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defTabSz="932597">
                <a:defRPr/>
              </a:pPr>
              <a:endParaRPr lang="en-GB" sz="1428" kern="0" dirty="0">
                <a:solidFill>
                  <a:sysClr val="windowText" lastClr="000000"/>
                </a:solidFill>
                <a:latin typeface="Segoe UI Semibold" panose="020B0702040204020203" pitchFamily="34" charset="0"/>
                <a:cs typeface="Segoe UI Semibold" panose="020B0702040204020203" pitchFamily="34" charset="0"/>
              </a:endParaRPr>
            </a:p>
          </p:txBody>
        </p:sp>
        <p:sp>
          <p:nvSpPr>
            <p:cNvPr id="104" name="Oval 103"/>
            <p:cNvSpPr/>
            <p:nvPr/>
          </p:nvSpPr>
          <p:spPr>
            <a:xfrm rot="5400000">
              <a:off x="10530823" y="2937411"/>
              <a:ext cx="131972" cy="131972"/>
            </a:xfrm>
            <a:prstGeom prst="ellipse">
              <a:avLst/>
            </a:prstGeom>
            <a:ln>
              <a:solidFill>
                <a:schemeClr val="tx1">
                  <a:lumMod val="50000"/>
                  <a:lumOff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defTabSz="932597">
                <a:defRPr/>
              </a:pPr>
              <a:endParaRPr lang="en-GB" sz="1428" kern="0" dirty="0">
                <a:solidFill>
                  <a:sysClr val="windowText" lastClr="000000"/>
                </a:solidFill>
                <a:latin typeface="Segoe UI Semibold" panose="020B0702040204020203" pitchFamily="34" charset="0"/>
                <a:cs typeface="Segoe UI Semibold" panose="020B0702040204020203" pitchFamily="34" charset="0"/>
              </a:endParaRPr>
            </a:p>
          </p:txBody>
        </p:sp>
        <p:sp>
          <p:nvSpPr>
            <p:cNvPr id="105" name="Oval 104"/>
            <p:cNvSpPr/>
            <p:nvPr/>
          </p:nvSpPr>
          <p:spPr>
            <a:xfrm rot="5400000">
              <a:off x="10530824" y="3108374"/>
              <a:ext cx="131972" cy="131972"/>
            </a:xfrm>
            <a:prstGeom prst="ellipse">
              <a:avLst/>
            </a:prstGeom>
            <a:ln>
              <a:solidFill>
                <a:schemeClr val="tx1">
                  <a:lumMod val="50000"/>
                  <a:lumOff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defTabSz="932597">
                <a:defRPr/>
              </a:pPr>
              <a:endParaRPr lang="en-GB" sz="1428" kern="0" dirty="0">
                <a:solidFill>
                  <a:sysClr val="windowText" lastClr="000000"/>
                </a:solidFill>
                <a:latin typeface="Segoe UI Semibold" panose="020B0702040204020203" pitchFamily="34" charset="0"/>
                <a:cs typeface="Segoe UI Semibold" panose="020B0702040204020203" pitchFamily="34" charset="0"/>
              </a:endParaRPr>
            </a:p>
          </p:txBody>
        </p:sp>
        <p:sp>
          <p:nvSpPr>
            <p:cNvPr id="106" name="Oval 105"/>
            <p:cNvSpPr/>
            <p:nvPr/>
          </p:nvSpPr>
          <p:spPr>
            <a:xfrm rot="5400000">
              <a:off x="10530824" y="3279337"/>
              <a:ext cx="131972" cy="131972"/>
            </a:xfrm>
            <a:prstGeom prst="ellipse">
              <a:avLst/>
            </a:prstGeom>
            <a:ln>
              <a:solidFill>
                <a:schemeClr val="tx1">
                  <a:lumMod val="50000"/>
                  <a:lumOff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defTabSz="932597">
                <a:defRPr/>
              </a:pPr>
              <a:endParaRPr lang="en-GB" sz="1428" kern="0" dirty="0">
                <a:solidFill>
                  <a:sysClr val="windowText" lastClr="000000"/>
                </a:solidFill>
                <a:latin typeface="Segoe UI Semibold" panose="020B0702040204020203" pitchFamily="34" charset="0"/>
                <a:cs typeface="Segoe UI Semibold" panose="020B0702040204020203" pitchFamily="34" charset="0"/>
              </a:endParaRPr>
            </a:p>
          </p:txBody>
        </p:sp>
        <p:sp>
          <p:nvSpPr>
            <p:cNvPr id="107" name="Oval 106"/>
            <p:cNvSpPr/>
            <p:nvPr/>
          </p:nvSpPr>
          <p:spPr>
            <a:xfrm rot="5400000">
              <a:off x="10530824" y="3791192"/>
              <a:ext cx="131972" cy="131972"/>
            </a:xfrm>
            <a:prstGeom prst="ellipse">
              <a:avLst/>
            </a:prstGeom>
            <a:solidFill>
              <a:schemeClr val="accent4"/>
            </a:solidFill>
            <a:ln>
              <a:solidFill>
                <a:schemeClr val="tx1">
                  <a:lumMod val="50000"/>
                  <a:lumOff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defTabSz="932597">
                <a:defRPr/>
              </a:pPr>
              <a:endParaRPr lang="en-GB" sz="1428" kern="0" dirty="0">
                <a:solidFill>
                  <a:sysClr val="windowText" lastClr="000000"/>
                </a:solidFill>
                <a:latin typeface="Segoe UI Semibold" panose="020B0702040204020203" pitchFamily="34" charset="0"/>
                <a:cs typeface="Segoe UI Semibold" panose="020B0702040204020203" pitchFamily="34" charset="0"/>
              </a:endParaRPr>
            </a:p>
          </p:txBody>
        </p:sp>
        <p:sp>
          <p:nvSpPr>
            <p:cNvPr id="108" name="Oval 107"/>
            <p:cNvSpPr/>
            <p:nvPr/>
          </p:nvSpPr>
          <p:spPr>
            <a:xfrm rot="5400000">
              <a:off x="10530824" y="3962155"/>
              <a:ext cx="131972" cy="131972"/>
            </a:xfrm>
            <a:prstGeom prst="ellipse">
              <a:avLst/>
            </a:prstGeom>
            <a:ln>
              <a:solidFill>
                <a:schemeClr val="tx1">
                  <a:lumMod val="50000"/>
                  <a:lumOff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defTabSz="932597">
                <a:defRPr/>
              </a:pPr>
              <a:endParaRPr lang="en-GB" sz="1428" kern="0" dirty="0">
                <a:solidFill>
                  <a:sysClr val="windowText" lastClr="000000"/>
                </a:solidFill>
                <a:latin typeface="Segoe UI Semibold" panose="020B0702040204020203" pitchFamily="34" charset="0"/>
                <a:cs typeface="Segoe UI Semibold" panose="020B0702040204020203" pitchFamily="34" charset="0"/>
              </a:endParaRPr>
            </a:p>
          </p:txBody>
        </p:sp>
        <p:grpSp>
          <p:nvGrpSpPr>
            <p:cNvPr id="109" name="Group 108"/>
            <p:cNvGrpSpPr/>
            <p:nvPr/>
          </p:nvGrpSpPr>
          <p:grpSpPr>
            <a:xfrm rot="5400000">
              <a:off x="10498400" y="3581441"/>
              <a:ext cx="196802" cy="39622"/>
              <a:chOff x="3506516" y="2950590"/>
              <a:chExt cx="227203" cy="45743"/>
            </a:xfrm>
          </p:grpSpPr>
          <p:sp>
            <p:nvSpPr>
              <p:cNvPr id="177" name="Oval 176"/>
              <p:cNvSpPr/>
              <p:nvPr/>
            </p:nvSpPr>
            <p:spPr>
              <a:xfrm>
                <a:off x="3506516" y="2950593"/>
                <a:ext cx="45719" cy="45719"/>
              </a:xfrm>
              <a:prstGeom prst="ellipse">
                <a:avLst/>
              </a:prstGeom>
              <a:solidFill>
                <a:schemeClr val="tx1">
                  <a:lumMod val="50000"/>
                  <a:lumOff val="50000"/>
                </a:schemeClr>
              </a:solidFill>
              <a:ln>
                <a:solidFill>
                  <a:schemeClr val="tx1">
                    <a:lumMod val="50000"/>
                    <a:lumOff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defTabSz="932597">
                  <a:defRPr/>
                </a:pPr>
                <a:endParaRPr lang="en-GB" sz="1428" kern="0" dirty="0">
                  <a:solidFill>
                    <a:sysClr val="windowText" lastClr="000000"/>
                  </a:solidFill>
                  <a:latin typeface="Segoe UI Semibold" panose="020B0702040204020203" pitchFamily="34" charset="0"/>
                  <a:cs typeface="Segoe UI Semibold" panose="020B0702040204020203" pitchFamily="34" charset="0"/>
                </a:endParaRPr>
              </a:p>
            </p:txBody>
          </p:sp>
          <p:sp>
            <p:nvSpPr>
              <p:cNvPr id="178" name="Oval 177"/>
              <p:cNvSpPr/>
              <p:nvPr/>
            </p:nvSpPr>
            <p:spPr>
              <a:xfrm>
                <a:off x="3597249" y="2950614"/>
                <a:ext cx="45719" cy="45719"/>
              </a:xfrm>
              <a:prstGeom prst="ellipse">
                <a:avLst/>
              </a:prstGeom>
              <a:solidFill>
                <a:schemeClr val="tx1">
                  <a:lumMod val="50000"/>
                  <a:lumOff val="50000"/>
                </a:schemeClr>
              </a:solidFill>
              <a:ln>
                <a:solidFill>
                  <a:schemeClr val="tx1">
                    <a:lumMod val="50000"/>
                    <a:lumOff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defTabSz="932597">
                  <a:defRPr/>
                </a:pPr>
                <a:endParaRPr lang="en-GB" sz="1428" kern="0" dirty="0">
                  <a:solidFill>
                    <a:sysClr val="windowText" lastClr="000000"/>
                  </a:solidFill>
                  <a:latin typeface="Segoe UI Semibold" panose="020B0702040204020203" pitchFamily="34" charset="0"/>
                  <a:cs typeface="Segoe UI Semibold" panose="020B0702040204020203" pitchFamily="34" charset="0"/>
                </a:endParaRPr>
              </a:p>
            </p:txBody>
          </p:sp>
          <p:sp>
            <p:nvSpPr>
              <p:cNvPr id="179" name="Oval 178"/>
              <p:cNvSpPr/>
              <p:nvPr/>
            </p:nvSpPr>
            <p:spPr>
              <a:xfrm>
                <a:off x="3688000" y="2950590"/>
                <a:ext cx="45719" cy="45719"/>
              </a:xfrm>
              <a:prstGeom prst="ellipse">
                <a:avLst/>
              </a:prstGeom>
              <a:solidFill>
                <a:schemeClr val="tx1">
                  <a:lumMod val="50000"/>
                  <a:lumOff val="50000"/>
                </a:schemeClr>
              </a:solidFill>
              <a:ln>
                <a:solidFill>
                  <a:schemeClr val="tx1">
                    <a:lumMod val="50000"/>
                    <a:lumOff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defTabSz="932597">
                  <a:defRPr/>
                </a:pPr>
                <a:endParaRPr lang="en-GB" sz="1428" kern="0" dirty="0">
                  <a:solidFill>
                    <a:sysClr val="windowText" lastClr="000000"/>
                  </a:solidFill>
                  <a:latin typeface="Segoe UI Semibold" panose="020B0702040204020203" pitchFamily="34" charset="0"/>
                  <a:cs typeface="Segoe UI Semibold" panose="020B0702040204020203" pitchFamily="34" charset="0"/>
                </a:endParaRPr>
              </a:p>
            </p:txBody>
          </p:sp>
        </p:grpSp>
        <p:sp>
          <p:nvSpPr>
            <p:cNvPr id="110" name="Right Arrow 109"/>
            <p:cNvSpPr/>
            <p:nvPr/>
          </p:nvSpPr>
          <p:spPr>
            <a:xfrm>
              <a:off x="8526486" y="3399559"/>
              <a:ext cx="245247" cy="58884"/>
            </a:xfrm>
            <a:prstGeom prst="rightArrow">
              <a:avLst>
                <a:gd name="adj1" fmla="val 46698"/>
                <a:gd name="adj2" fmla="val 50000"/>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GB" sz="1428" kern="0">
                <a:solidFill>
                  <a:sysClr val="windowText" lastClr="000000"/>
                </a:solidFill>
              </a:endParaRPr>
            </a:p>
          </p:txBody>
        </p:sp>
        <p:sp>
          <p:nvSpPr>
            <p:cNvPr id="111" name="Rounded Rectangle 110"/>
            <p:cNvSpPr/>
            <p:nvPr/>
          </p:nvSpPr>
          <p:spPr>
            <a:xfrm rot="5400000">
              <a:off x="8485273" y="3331559"/>
              <a:ext cx="908025" cy="194885"/>
            </a:xfrm>
            <a:prstGeom prst="roundRect">
              <a:avLst/>
            </a:prstGeom>
            <a:ln>
              <a:solidFill>
                <a:schemeClr val="tx1">
                  <a:lumMod val="50000"/>
                  <a:lumOff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defTabSz="932597">
                <a:defRPr/>
              </a:pPr>
              <a:endParaRPr lang="en-GB" sz="1428" kern="0" dirty="0">
                <a:solidFill>
                  <a:sysClr val="windowText" lastClr="000000"/>
                </a:solidFill>
              </a:endParaRPr>
            </a:p>
          </p:txBody>
        </p:sp>
        <p:sp>
          <p:nvSpPr>
            <p:cNvPr id="112" name="Oval 111"/>
            <p:cNvSpPr/>
            <p:nvPr/>
          </p:nvSpPr>
          <p:spPr>
            <a:xfrm rot="5400000">
              <a:off x="8873302" y="3021734"/>
              <a:ext cx="131971" cy="131972"/>
            </a:xfrm>
            <a:prstGeom prst="ellipse">
              <a:avLst/>
            </a:prstGeom>
            <a:ln>
              <a:solidFill>
                <a:schemeClr val="tx1">
                  <a:lumMod val="50000"/>
                  <a:lumOff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defTabSz="932597">
                <a:defRPr/>
              </a:pPr>
              <a:endParaRPr lang="en-GB" sz="1428" kern="0" dirty="0">
                <a:solidFill>
                  <a:sysClr val="windowText" lastClr="000000"/>
                </a:solidFill>
                <a:latin typeface="Segoe UI Semibold" panose="020B0702040204020203" pitchFamily="34" charset="0"/>
                <a:cs typeface="Segoe UI Semibold" panose="020B0702040204020203" pitchFamily="34" charset="0"/>
              </a:endParaRPr>
            </a:p>
          </p:txBody>
        </p:sp>
        <p:sp>
          <p:nvSpPr>
            <p:cNvPr id="113" name="Oval 112"/>
            <p:cNvSpPr/>
            <p:nvPr/>
          </p:nvSpPr>
          <p:spPr>
            <a:xfrm rot="5400000">
              <a:off x="8873302" y="3192697"/>
              <a:ext cx="131971" cy="131972"/>
            </a:xfrm>
            <a:prstGeom prst="ellipse">
              <a:avLst/>
            </a:prstGeom>
            <a:solidFill>
              <a:schemeClr val="accent4">
                <a:lumMod val="20000"/>
                <a:lumOff val="80000"/>
              </a:schemeClr>
            </a:solidFill>
            <a:ln>
              <a:solidFill>
                <a:schemeClr val="tx1">
                  <a:lumMod val="50000"/>
                  <a:lumOff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defTabSz="932597">
                <a:defRPr/>
              </a:pPr>
              <a:endParaRPr lang="en-GB" sz="1428" kern="0" dirty="0">
                <a:solidFill>
                  <a:sysClr val="windowText" lastClr="000000"/>
                </a:solidFill>
                <a:latin typeface="Segoe UI Semibold" panose="020B0702040204020203" pitchFamily="34" charset="0"/>
                <a:cs typeface="Segoe UI Semibold" panose="020B0702040204020203" pitchFamily="34" charset="0"/>
              </a:endParaRPr>
            </a:p>
          </p:txBody>
        </p:sp>
        <p:sp>
          <p:nvSpPr>
            <p:cNvPr id="114" name="Oval 113"/>
            <p:cNvSpPr/>
            <p:nvPr/>
          </p:nvSpPr>
          <p:spPr>
            <a:xfrm rot="5400000">
              <a:off x="8873302" y="3704552"/>
              <a:ext cx="131971" cy="131972"/>
            </a:xfrm>
            <a:prstGeom prst="ellipse">
              <a:avLst/>
            </a:prstGeom>
            <a:solidFill>
              <a:schemeClr val="accent4">
                <a:lumMod val="20000"/>
                <a:lumOff val="80000"/>
              </a:schemeClr>
            </a:solidFill>
            <a:ln>
              <a:solidFill>
                <a:schemeClr val="tx1">
                  <a:lumMod val="50000"/>
                  <a:lumOff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defTabSz="932597">
                <a:defRPr/>
              </a:pPr>
              <a:endParaRPr lang="en-GB" sz="1428" kern="0" dirty="0">
                <a:solidFill>
                  <a:sysClr val="windowText" lastClr="000000"/>
                </a:solidFill>
                <a:latin typeface="Segoe UI Semibold" panose="020B0702040204020203" pitchFamily="34" charset="0"/>
                <a:cs typeface="Segoe UI Semibold" panose="020B0702040204020203" pitchFamily="34" charset="0"/>
              </a:endParaRPr>
            </a:p>
          </p:txBody>
        </p:sp>
        <p:grpSp>
          <p:nvGrpSpPr>
            <p:cNvPr id="115" name="Group 114"/>
            <p:cNvGrpSpPr/>
            <p:nvPr/>
          </p:nvGrpSpPr>
          <p:grpSpPr>
            <a:xfrm rot="5400000">
              <a:off x="8840878" y="3494801"/>
              <a:ext cx="196802" cy="39622"/>
              <a:chOff x="3506516" y="2950590"/>
              <a:chExt cx="227203" cy="45743"/>
            </a:xfrm>
          </p:grpSpPr>
          <p:sp>
            <p:nvSpPr>
              <p:cNvPr id="174" name="Oval 173"/>
              <p:cNvSpPr/>
              <p:nvPr/>
            </p:nvSpPr>
            <p:spPr>
              <a:xfrm>
                <a:off x="3506516" y="2950593"/>
                <a:ext cx="45719" cy="45719"/>
              </a:xfrm>
              <a:prstGeom prst="ellipse">
                <a:avLst/>
              </a:prstGeom>
              <a:solidFill>
                <a:schemeClr val="tx1">
                  <a:lumMod val="50000"/>
                  <a:lumOff val="50000"/>
                </a:schemeClr>
              </a:solidFill>
              <a:ln>
                <a:solidFill>
                  <a:schemeClr val="tx1">
                    <a:lumMod val="50000"/>
                    <a:lumOff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defTabSz="932597">
                  <a:defRPr/>
                </a:pPr>
                <a:endParaRPr lang="en-GB" sz="1428" kern="0" dirty="0">
                  <a:solidFill>
                    <a:sysClr val="windowText" lastClr="000000"/>
                  </a:solidFill>
                  <a:latin typeface="Segoe UI Semibold" panose="020B0702040204020203" pitchFamily="34" charset="0"/>
                  <a:cs typeface="Segoe UI Semibold" panose="020B0702040204020203" pitchFamily="34" charset="0"/>
                </a:endParaRPr>
              </a:p>
            </p:txBody>
          </p:sp>
          <p:sp>
            <p:nvSpPr>
              <p:cNvPr id="175" name="Oval 174"/>
              <p:cNvSpPr/>
              <p:nvPr/>
            </p:nvSpPr>
            <p:spPr>
              <a:xfrm>
                <a:off x="3597249" y="2950614"/>
                <a:ext cx="45719" cy="45719"/>
              </a:xfrm>
              <a:prstGeom prst="ellipse">
                <a:avLst/>
              </a:prstGeom>
              <a:solidFill>
                <a:schemeClr val="tx1">
                  <a:lumMod val="50000"/>
                  <a:lumOff val="50000"/>
                </a:schemeClr>
              </a:solidFill>
              <a:ln>
                <a:solidFill>
                  <a:schemeClr val="tx1">
                    <a:lumMod val="50000"/>
                    <a:lumOff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defTabSz="932597">
                  <a:defRPr/>
                </a:pPr>
                <a:endParaRPr lang="en-GB" sz="1428" kern="0" dirty="0">
                  <a:solidFill>
                    <a:sysClr val="windowText" lastClr="000000"/>
                  </a:solidFill>
                  <a:latin typeface="Segoe UI Semibold" panose="020B0702040204020203" pitchFamily="34" charset="0"/>
                  <a:cs typeface="Segoe UI Semibold" panose="020B0702040204020203" pitchFamily="34" charset="0"/>
                </a:endParaRPr>
              </a:p>
            </p:txBody>
          </p:sp>
          <p:sp>
            <p:nvSpPr>
              <p:cNvPr id="176" name="Oval 175"/>
              <p:cNvSpPr/>
              <p:nvPr/>
            </p:nvSpPr>
            <p:spPr>
              <a:xfrm>
                <a:off x="3688000" y="2950590"/>
                <a:ext cx="45719" cy="45719"/>
              </a:xfrm>
              <a:prstGeom prst="ellipse">
                <a:avLst/>
              </a:prstGeom>
              <a:solidFill>
                <a:schemeClr val="tx1">
                  <a:lumMod val="50000"/>
                  <a:lumOff val="50000"/>
                </a:schemeClr>
              </a:solidFill>
              <a:ln>
                <a:solidFill>
                  <a:schemeClr val="tx1">
                    <a:lumMod val="50000"/>
                    <a:lumOff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defTabSz="932597">
                  <a:defRPr/>
                </a:pPr>
                <a:endParaRPr lang="en-GB" sz="1428" kern="0" dirty="0">
                  <a:solidFill>
                    <a:sysClr val="windowText" lastClr="000000"/>
                  </a:solidFill>
                  <a:latin typeface="Segoe UI Semibold" panose="020B0702040204020203" pitchFamily="34" charset="0"/>
                  <a:cs typeface="Segoe UI Semibold" panose="020B0702040204020203" pitchFamily="34" charset="0"/>
                </a:endParaRPr>
              </a:p>
            </p:txBody>
          </p:sp>
        </p:grpSp>
        <p:sp>
          <p:nvSpPr>
            <p:cNvPr id="116" name="Oval 115"/>
            <p:cNvSpPr/>
            <p:nvPr/>
          </p:nvSpPr>
          <p:spPr>
            <a:xfrm rot="5400000">
              <a:off x="8873302" y="3022570"/>
              <a:ext cx="131971" cy="131972"/>
            </a:xfrm>
            <a:prstGeom prst="ellipse">
              <a:avLst/>
            </a:prstGeom>
            <a:solidFill>
              <a:schemeClr val="accent4">
                <a:lumMod val="20000"/>
                <a:lumOff val="80000"/>
              </a:schemeClr>
            </a:solidFill>
            <a:ln>
              <a:solidFill>
                <a:schemeClr val="tx1">
                  <a:lumMod val="50000"/>
                  <a:lumOff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defTabSz="932597">
                <a:defRPr/>
              </a:pPr>
              <a:endParaRPr lang="en-GB" sz="1428" kern="0" dirty="0">
                <a:solidFill>
                  <a:sysClr val="windowText" lastClr="000000"/>
                </a:solidFill>
                <a:latin typeface="Segoe UI Semibold" panose="020B0702040204020203" pitchFamily="34" charset="0"/>
                <a:cs typeface="Segoe UI Semibold" panose="020B0702040204020203" pitchFamily="34" charset="0"/>
              </a:endParaRPr>
            </a:p>
          </p:txBody>
        </p:sp>
        <p:sp>
          <p:nvSpPr>
            <p:cNvPr id="117" name="Flowchart: Data 116"/>
            <p:cNvSpPr/>
            <p:nvPr/>
          </p:nvSpPr>
          <p:spPr>
            <a:xfrm>
              <a:off x="9435648" y="3165015"/>
              <a:ext cx="678247" cy="511856"/>
            </a:xfrm>
            <a:prstGeom prst="flowChartInputOutput">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GB" sz="816" kern="0" baseline="-25000" dirty="0">
                <a:solidFill>
                  <a:schemeClr val="tx1"/>
                </a:solidFill>
              </a:endParaRPr>
            </a:p>
          </p:txBody>
        </p:sp>
        <p:sp>
          <p:nvSpPr>
            <p:cNvPr id="118" name="Multiply 117"/>
            <p:cNvSpPr/>
            <p:nvPr/>
          </p:nvSpPr>
          <p:spPr>
            <a:xfrm>
              <a:off x="9035073" y="3221530"/>
              <a:ext cx="400575" cy="400576"/>
            </a:xfrm>
            <a:prstGeom prst="mathMultiply">
              <a:avLst>
                <a:gd name="adj1" fmla="val 4618"/>
              </a:avLst>
            </a:prstGeom>
            <a:solidFill>
              <a:schemeClr val="bg1"/>
            </a:solid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defTabSz="932597">
                <a:defRPr/>
              </a:pPr>
              <a:endParaRPr lang="en-GB" sz="1428" kern="0">
                <a:solidFill>
                  <a:sysClr val="windowText" lastClr="000000"/>
                </a:solidFill>
              </a:endParaRPr>
            </a:p>
          </p:txBody>
        </p:sp>
        <p:sp>
          <p:nvSpPr>
            <p:cNvPr id="119" name="Right Arrow 118"/>
            <p:cNvSpPr/>
            <p:nvPr/>
          </p:nvSpPr>
          <p:spPr>
            <a:xfrm>
              <a:off x="10184008" y="3388406"/>
              <a:ext cx="245247" cy="58884"/>
            </a:xfrm>
            <a:prstGeom prst="rightArrow">
              <a:avLst>
                <a:gd name="adj1" fmla="val 46698"/>
                <a:gd name="adj2" fmla="val 50000"/>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GB" sz="1428" kern="0">
                <a:solidFill>
                  <a:sysClr val="windowText" lastClr="000000"/>
                </a:solidFill>
              </a:endParaRPr>
            </a:p>
          </p:txBody>
        </p:sp>
        <p:sp>
          <p:nvSpPr>
            <p:cNvPr id="120" name="TextBox 119"/>
            <p:cNvSpPr txBox="1"/>
            <p:nvPr/>
          </p:nvSpPr>
          <p:spPr>
            <a:xfrm>
              <a:off x="7875288" y="3269044"/>
              <a:ext cx="481538" cy="312073"/>
            </a:xfrm>
            <a:prstGeom prst="rect">
              <a:avLst/>
            </a:prstGeom>
            <a:noFill/>
          </p:spPr>
          <p:txBody>
            <a:bodyPr wrap="square" rtlCol="0">
              <a:spAutoFit/>
            </a:bodyPr>
            <a:lstStyle/>
            <a:p>
              <a:pPr algn="ctr" defTabSz="932597">
                <a:defRPr/>
              </a:pPr>
              <a:r>
                <a:rPr lang="en-US" sz="1428" kern="0" dirty="0">
                  <a:solidFill>
                    <a:sysClr val="windowText" lastClr="000000"/>
                  </a:solidFill>
                </a:rPr>
                <a:t>W</a:t>
              </a:r>
              <a:r>
                <a:rPr lang="en-US" sz="1428" kern="0" baseline="-25000" dirty="0">
                  <a:solidFill>
                    <a:sysClr val="windowText" lastClr="000000"/>
                  </a:solidFill>
                </a:rPr>
                <a:t>IN</a:t>
              </a:r>
              <a:endParaRPr lang="en-GB" sz="1428" kern="0" baseline="-25000" dirty="0">
                <a:solidFill>
                  <a:sysClr val="windowText" lastClr="000000"/>
                </a:solidFill>
              </a:endParaRPr>
            </a:p>
          </p:txBody>
        </p:sp>
        <p:sp>
          <p:nvSpPr>
            <p:cNvPr id="121" name="TextBox 120"/>
            <p:cNvSpPr txBox="1"/>
            <p:nvPr/>
          </p:nvSpPr>
          <p:spPr>
            <a:xfrm>
              <a:off x="9469099" y="3268499"/>
              <a:ext cx="611348" cy="312073"/>
            </a:xfrm>
            <a:prstGeom prst="rect">
              <a:avLst/>
            </a:prstGeom>
            <a:noFill/>
          </p:spPr>
          <p:txBody>
            <a:bodyPr wrap="square" rtlCol="0">
              <a:spAutoFit/>
            </a:bodyPr>
            <a:lstStyle/>
            <a:p>
              <a:pPr algn="ctr" defTabSz="932597">
                <a:defRPr/>
              </a:pPr>
              <a:r>
                <a:rPr lang="en-US" sz="1428" kern="0" dirty="0">
                  <a:solidFill>
                    <a:sysClr val="windowText" lastClr="000000"/>
                  </a:solidFill>
                </a:rPr>
                <a:t>W</a:t>
              </a:r>
              <a:r>
                <a:rPr lang="en-US" sz="1428" kern="0" baseline="-25000" dirty="0">
                  <a:solidFill>
                    <a:sysClr val="windowText" lastClr="000000"/>
                  </a:solidFill>
                </a:rPr>
                <a:t>OUT</a:t>
              </a:r>
              <a:endParaRPr lang="en-GB" sz="1428" kern="0" baseline="-25000" dirty="0">
                <a:solidFill>
                  <a:sysClr val="windowText" lastClr="000000"/>
                </a:solidFill>
              </a:endParaRPr>
            </a:p>
          </p:txBody>
        </p:sp>
        <p:grpSp>
          <p:nvGrpSpPr>
            <p:cNvPr id="122" name="Group 121"/>
            <p:cNvGrpSpPr/>
            <p:nvPr/>
          </p:nvGrpSpPr>
          <p:grpSpPr>
            <a:xfrm>
              <a:off x="6559788" y="186824"/>
              <a:ext cx="194885" cy="1415117"/>
              <a:chOff x="3323287" y="2156730"/>
              <a:chExt cx="224990" cy="1633720"/>
            </a:xfrm>
          </p:grpSpPr>
          <p:sp>
            <p:nvSpPr>
              <p:cNvPr id="163" name="Rounded Rectangle 162"/>
              <p:cNvSpPr/>
              <p:nvPr/>
            </p:nvSpPr>
            <p:spPr>
              <a:xfrm rot="5400000">
                <a:off x="2618922" y="2861095"/>
                <a:ext cx="1633720" cy="224990"/>
              </a:xfrm>
              <a:prstGeom prst="roundRect">
                <a:avLst/>
              </a:prstGeom>
              <a:ln>
                <a:solidFill>
                  <a:schemeClr val="tx1">
                    <a:lumMod val="50000"/>
                    <a:lumOff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defTabSz="932597">
                  <a:defRPr/>
                </a:pPr>
                <a:endParaRPr lang="en-GB" sz="1428" kern="0" dirty="0">
                  <a:solidFill>
                    <a:sysClr val="windowText" lastClr="000000"/>
                  </a:solidFill>
                </a:endParaRPr>
              </a:p>
            </p:txBody>
          </p:sp>
          <p:sp>
            <p:nvSpPr>
              <p:cNvPr id="164" name="Oval 163"/>
              <p:cNvSpPr/>
              <p:nvPr/>
            </p:nvSpPr>
            <p:spPr>
              <a:xfrm rot="5400000">
                <a:off x="3359600" y="2201609"/>
                <a:ext cx="152359" cy="152359"/>
              </a:xfrm>
              <a:prstGeom prst="ellipse">
                <a:avLst/>
              </a:prstGeom>
              <a:solidFill>
                <a:schemeClr val="bg1"/>
              </a:solidFill>
              <a:ln>
                <a:solidFill>
                  <a:schemeClr val="tx1">
                    <a:lumMod val="50000"/>
                    <a:lumOff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defTabSz="932597">
                  <a:defRPr/>
                </a:pPr>
                <a:endParaRPr lang="en-GB" sz="1428" kern="0" dirty="0">
                  <a:solidFill>
                    <a:sysClr val="windowText" lastClr="000000"/>
                  </a:solidFill>
                  <a:latin typeface="Segoe UI Semibold" panose="020B0702040204020203" pitchFamily="34" charset="0"/>
                  <a:cs typeface="Segoe UI Semibold" panose="020B0702040204020203" pitchFamily="34" charset="0"/>
                </a:endParaRPr>
              </a:p>
            </p:txBody>
          </p:sp>
          <p:sp>
            <p:nvSpPr>
              <p:cNvPr id="165" name="Oval 164"/>
              <p:cNvSpPr/>
              <p:nvPr/>
            </p:nvSpPr>
            <p:spPr>
              <a:xfrm rot="5400000">
                <a:off x="3359585" y="2398985"/>
                <a:ext cx="152359" cy="152358"/>
              </a:xfrm>
              <a:prstGeom prst="ellipse">
                <a:avLst/>
              </a:prstGeom>
              <a:solidFill>
                <a:schemeClr val="accent4"/>
              </a:solidFill>
              <a:ln>
                <a:solidFill>
                  <a:schemeClr val="tx1">
                    <a:lumMod val="50000"/>
                    <a:lumOff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defTabSz="932597">
                  <a:defRPr/>
                </a:pPr>
                <a:endParaRPr lang="en-GB" sz="1428" kern="0" dirty="0">
                  <a:solidFill>
                    <a:sysClr val="windowText" lastClr="000000"/>
                  </a:solidFill>
                  <a:latin typeface="Segoe UI Semibold" panose="020B0702040204020203" pitchFamily="34" charset="0"/>
                  <a:cs typeface="Segoe UI Semibold" panose="020B0702040204020203" pitchFamily="34" charset="0"/>
                </a:endParaRPr>
              </a:p>
            </p:txBody>
          </p:sp>
          <p:sp>
            <p:nvSpPr>
              <p:cNvPr id="166" name="Oval 165"/>
              <p:cNvSpPr/>
              <p:nvPr/>
            </p:nvSpPr>
            <p:spPr>
              <a:xfrm rot="5400000">
                <a:off x="3359572" y="2596357"/>
                <a:ext cx="152359" cy="152358"/>
              </a:xfrm>
              <a:prstGeom prst="ellipse">
                <a:avLst/>
              </a:prstGeom>
              <a:ln>
                <a:solidFill>
                  <a:schemeClr val="tx1">
                    <a:lumMod val="50000"/>
                    <a:lumOff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defTabSz="932597">
                  <a:defRPr/>
                </a:pPr>
                <a:endParaRPr lang="en-GB" sz="1428" kern="0" dirty="0">
                  <a:solidFill>
                    <a:sysClr val="windowText" lastClr="000000"/>
                  </a:solidFill>
                  <a:latin typeface="Segoe UI Semibold" panose="020B0702040204020203" pitchFamily="34" charset="0"/>
                  <a:cs typeface="Segoe UI Semibold" panose="020B0702040204020203" pitchFamily="34" charset="0"/>
                </a:endParaRPr>
              </a:p>
            </p:txBody>
          </p:sp>
          <p:sp>
            <p:nvSpPr>
              <p:cNvPr id="167" name="Oval 166"/>
              <p:cNvSpPr/>
              <p:nvPr/>
            </p:nvSpPr>
            <p:spPr>
              <a:xfrm rot="5400000">
                <a:off x="3359574" y="2793732"/>
                <a:ext cx="152359" cy="152358"/>
              </a:xfrm>
              <a:prstGeom prst="ellipse">
                <a:avLst/>
              </a:prstGeom>
              <a:ln>
                <a:solidFill>
                  <a:schemeClr val="tx1">
                    <a:lumMod val="50000"/>
                    <a:lumOff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defTabSz="932597">
                  <a:defRPr/>
                </a:pPr>
                <a:endParaRPr lang="en-GB" sz="1428" kern="0" dirty="0">
                  <a:solidFill>
                    <a:sysClr val="windowText" lastClr="000000"/>
                  </a:solidFill>
                  <a:latin typeface="Segoe UI Semibold" panose="020B0702040204020203" pitchFamily="34" charset="0"/>
                  <a:cs typeface="Segoe UI Semibold" panose="020B0702040204020203" pitchFamily="34" charset="0"/>
                </a:endParaRPr>
              </a:p>
            </p:txBody>
          </p:sp>
          <p:sp>
            <p:nvSpPr>
              <p:cNvPr id="168" name="Oval 167"/>
              <p:cNvSpPr/>
              <p:nvPr/>
            </p:nvSpPr>
            <p:spPr>
              <a:xfrm rot="5400000">
                <a:off x="3359582" y="3384656"/>
                <a:ext cx="152359" cy="152358"/>
              </a:xfrm>
              <a:prstGeom prst="ellipse">
                <a:avLst/>
              </a:prstGeom>
              <a:ln>
                <a:solidFill>
                  <a:schemeClr val="tx1">
                    <a:lumMod val="50000"/>
                    <a:lumOff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defTabSz="932597">
                  <a:defRPr/>
                </a:pPr>
                <a:endParaRPr lang="en-GB" sz="1428" kern="0" dirty="0">
                  <a:solidFill>
                    <a:sysClr val="windowText" lastClr="000000"/>
                  </a:solidFill>
                  <a:latin typeface="Segoe UI Semibold" panose="020B0702040204020203" pitchFamily="34" charset="0"/>
                  <a:cs typeface="Segoe UI Semibold" panose="020B0702040204020203" pitchFamily="34" charset="0"/>
                </a:endParaRPr>
              </a:p>
            </p:txBody>
          </p:sp>
          <p:sp>
            <p:nvSpPr>
              <p:cNvPr id="169" name="Oval 168"/>
              <p:cNvSpPr/>
              <p:nvPr/>
            </p:nvSpPr>
            <p:spPr>
              <a:xfrm rot="5400000">
                <a:off x="3359583" y="3582030"/>
                <a:ext cx="152359" cy="152358"/>
              </a:xfrm>
              <a:prstGeom prst="ellipse">
                <a:avLst/>
              </a:prstGeom>
              <a:ln>
                <a:solidFill>
                  <a:schemeClr val="tx1">
                    <a:lumMod val="50000"/>
                    <a:lumOff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defTabSz="932597">
                  <a:defRPr/>
                </a:pPr>
                <a:endParaRPr lang="en-GB" sz="1428" kern="0" dirty="0">
                  <a:solidFill>
                    <a:sysClr val="windowText" lastClr="000000"/>
                  </a:solidFill>
                  <a:latin typeface="Segoe UI Semibold" panose="020B0702040204020203" pitchFamily="34" charset="0"/>
                  <a:cs typeface="Segoe UI Semibold" panose="020B0702040204020203" pitchFamily="34" charset="0"/>
                </a:endParaRPr>
              </a:p>
            </p:txBody>
          </p:sp>
          <p:grpSp>
            <p:nvGrpSpPr>
              <p:cNvPr id="170" name="Group 169"/>
              <p:cNvGrpSpPr/>
              <p:nvPr/>
            </p:nvGrpSpPr>
            <p:grpSpPr>
              <a:xfrm rot="5400000">
                <a:off x="3322169" y="3142507"/>
                <a:ext cx="227211" cy="45720"/>
                <a:chOff x="3506508" y="2950590"/>
                <a:chExt cx="227211" cy="45720"/>
              </a:xfrm>
            </p:grpSpPr>
            <p:sp>
              <p:nvSpPr>
                <p:cNvPr id="171" name="Oval 170"/>
                <p:cNvSpPr/>
                <p:nvPr/>
              </p:nvSpPr>
              <p:spPr>
                <a:xfrm>
                  <a:off x="3506508" y="2950591"/>
                  <a:ext cx="45719" cy="45719"/>
                </a:xfrm>
                <a:prstGeom prst="ellipse">
                  <a:avLst/>
                </a:prstGeom>
                <a:solidFill>
                  <a:schemeClr val="tx1">
                    <a:lumMod val="50000"/>
                    <a:lumOff val="50000"/>
                  </a:schemeClr>
                </a:solidFill>
                <a:ln>
                  <a:solidFill>
                    <a:schemeClr val="tx1">
                      <a:lumMod val="50000"/>
                      <a:lumOff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defTabSz="932597">
                    <a:defRPr/>
                  </a:pPr>
                  <a:endParaRPr lang="en-GB" sz="1428" kern="0" dirty="0">
                    <a:solidFill>
                      <a:sysClr val="windowText" lastClr="000000"/>
                    </a:solidFill>
                    <a:latin typeface="Segoe UI Semibold" panose="020B0702040204020203" pitchFamily="34" charset="0"/>
                    <a:cs typeface="Segoe UI Semibold" panose="020B0702040204020203" pitchFamily="34" charset="0"/>
                  </a:endParaRPr>
                </a:p>
              </p:txBody>
            </p:sp>
            <p:sp>
              <p:nvSpPr>
                <p:cNvPr id="172" name="Oval 171"/>
                <p:cNvSpPr/>
                <p:nvPr/>
              </p:nvSpPr>
              <p:spPr>
                <a:xfrm>
                  <a:off x="3597242" y="2950591"/>
                  <a:ext cx="45719" cy="45719"/>
                </a:xfrm>
                <a:prstGeom prst="ellipse">
                  <a:avLst/>
                </a:prstGeom>
                <a:solidFill>
                  <a:schemeClr val="tx1">
                    <a:lumMod val="50000"/>
                    <a:lumOff val="50000"/>
                  </a:schemeClr>
                </a:solidFill>
                <a:ln>
                  <a:solidFill>
                    <a:schemeClr val="tx1">
                      <a:lumMod val="50000"/>
                      <a:lumOff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defTabSz="932597">
                    <a:defRPr/>
                  </a:pPr>
                  <a:endParaRPr lang="en-GB" sz="1428" kern="0" dirty="0">
                    <a:solidFill>
                      <a:sysClr val="windowText" lastClr="000000"/>
                    </a:solidFill>
                    <a:latin typeface="Segoe UI Semibold" panose="020B0702040204020203" pitchFamily="34" charset="0"/>
                    <a:cs typeface="Segoe UI Semibold" panose="020B0702040204020203" pitchFamily="34" charset="0"/>
                  </a:endParaRPr>
                </a:p>
              </p:txBody>
            </p:sp>
            <p:sp>
              <p:nvSpPr>
                <p:cNvPr id="173" name="Oval 172"/>
                <p:cNvSpPr/>
                <p:nvPr/>
              </p:nvSpPr>
              <p:spPr>
                <a:xfrm>
                  <a:off x="3688000" y="2950590"/>
                  <a:ext cx="45719" cy="45719"/>
                </a:xfrm>
                <a:prstGeom prst="ellipse">
                  <a:avLst/>
                </a:prstGeom>
                <a:solidFill>
                  <a:schemeClr val="tx1">
                    <a:lumMod val="50000"/>
                    <a:lumOff val="50000"/>
                  </a:schemeClr>
                </a:solidFill>
                <a:ln>
                  <a:solidFill>
                    <a:schemeClr val="tx1">
                      <a:lumMod val="50000"/>
                      <a:lumOff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defTabSz="932597">
                    <a:defRPr/>
                  </a:pPr>
                  <a:endParaRPr lang="en-GB" sz="1428" kern="0" dirty="0">
                    <a:solidFill>
                      <a:sysClr val="windowText" lastClr="000000"/>
                    </a:solidFill>
                    <a:latin typeface="Segoe UI Semibold" panose="020B0702040204020203" pitchFamily="34" charset="0"/>
                    <a:cs typeface="Segoe UI Semibold" panose="020B0702040204020203" pitchFamily="34" charset="0"/>
                  </a:endParaRPr>
                </a:p>
              </p:txBody>
            </p:sp>
          </p:grpSp>
        </p:grpSp>
        <p:sp>
          <p:nvSpPr>
            <p:cNvPr id="123" name="Plus 122"/>
            <p:cNvSpPr/>
            <p:nvPr/>
          </p:nvSpPr>
          <p:spPr>
            <a:xfrm>
              <a:off x="6549881" y="1631160"/>
              <a:ext cx="214682" cy="214682"/>
            </a:xfrm>
            <a:prstGeom prst="mathPlus">
              <a:avLst>
                <a:gd name="adj1" fmla="val 9264"/>
              </a:avLst>
            </a:prstGeom>
            <a:solidFill>
              <a:schemeClr val="bg1"/>
            </a:solid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defTabSz="932597">
                <a:defRPr/>
              </a:pPr>
              <a:endParaRPr lang="en-GB" sz="1428" kern="0"/>
            </a:p>
          </p:txBody>
        </p:sp>
        <p:grpSp>
          <p:nvGrpSpPr>
            <p:cNvPr id="124" name="Group 123"/>
            <p:cNvGrpSpPr/>
            <p:nvPr/>
          </p:nvGrpSpPr>
          <p:grpSpPr>
            <a:xfrm>
              <a:off x="6559788" y="1879589"/>
              <a:ext cx="194885" cy="1415117"/>
              <a:chOff x="3323287" y="2156730"/>
              <a:chExt cx="224990" cy="1633720"/>
            </a:xfrm>
          </p:grpSpPr>
          <p:sp>
            <p:nvSpPr>
              <p:cNvPr id="152" name="Rounded Rectangle 151"/>
              <p:cNvSpPr/>
              <p:nvPr/>
            </p:nvSpPr>
            <p:spPr>
              <a:xfrm rot="5400000">
                <a:off x="2618922" y="2861095"/>
                <a:ext cx="1633720" cy="224990"/>
              </a:xfrm>
              <a:prstGeom prst="roundRect">
                <a:avLst/>
              </a:prstGeom>
              <a:ln>
                <a:solidFill>
                  <a:schemeClr val="tx1">
                    <a:lumMod val="50000"/>
                    <a:lumOff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defTabSz="932597">
                  <a:defRPr/>
                </a:pPr>
                <a:endParaRPr lang="en-GB" sz="1428" kern="0" dirty="0">
                  <a:solidFill>
                    <a:sysClr val="windowText" lastClr="000000"/>
                  </a:solidFill>
                </a:endParaRPr>
              </a:p>
            </p:txBody>
          </p:sp>
          <p:sp>
            <p:nvSpPr>
              <p:cNvPr id="153" name="Oval 152"/>
              <p:cNvSpPr/>
              <p:nvPr/>
            </p:nvSpPr>
            <p:spPr>
              <a:xfrm rot="5400000">
                <a:off x="3359600" y="2201609"/>
                <a:ext cx="152359" cy="152359"/>
              </a:xfrm>
              <a:prstGeom prst="ellipse">
                <a:avLst/>
              </a:prstGeom>
              <a:ln>
                <a:solidFill>
                  <a:schemeClr val="tx1">
                    <a:lumMod val="50000"/>
                    <a:lumOff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defTabSz="932597">
                  <a:defRPr/>
                </a:pPr>
                <a:endParaRPr lang="en-GB" sz="1428" kern="0" dirty="0">
                  <a:solidFill>
                    <a:sysClr val="windowText" lastClr="000000"/>
                  </a:solidFill>
                  <a:latin typeface="Segoe UI Semibold" panose="020B0702040204020203" pitchFamily="34" charset="0"/>
                  <a:cs typeface="Segoe UI Semibold" panose="020B0702040204020203" pitchFamily="34" charset="0"/>
                </a:endParaRPr>
              </a:p>
            </p:txBody>
          </p:sp>
          <p:sp>
            <p:nvSpPr>
              <p:cNvPr id="154" name="Oval 153"/>
              <p:cNvSpPr/>
              <p:nvPr/>
            </p:nvSpPr>
            <p:spPr>
              <a:xfrm rot="5400000">
                <a:off x="3359585" y="2398985"/>
                <a:ext cx="152359" cy="152358"/>
              </a:xfrm>
              <a:prstGeom prst="ellipse">
                <a:avLst/>
              </a:prstGeom>
              <a:solidFill>
                <a:schemeClr val="bg1"/>
              </a:solidFill>
              <a:ln>
                <a:solidFill>
                  <a:schemeClr val="tx1">
                    <a:lumMod val="50000"/>
                    <a:lumOff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defTabSz="932597">
                  <a:defRPr/>
                </a:pPr>
                <a:endParaRPr lang="en-GB" sz="1428" kern="0" dirty="0">
                  <a:solidFill>
                    <a:sysClr val="windowText" lastClr="000000"/>
                  </a:solidFill>
                  <a:latin typeface="Segoe UI Semibold" panose="020B0702040204020203" pitchFamily="34" charset="0"/>
                  <a:cs typeface="Segoe UI Semibold" panose="020B0702040204020203" pitchFamily="34" charset="0"/>
                </a:endParaRPr>
              </a:p>
            </p:txBody>
          </p:sp>
          <p:sp>
            <p:nvSpPr>
              <p:cNvPr id="155" name="Oval 154"/>
              <p:cNvSpPr/>
              <p:nvPr/>
            </p:nvSpPr>
            <p:spPr>
              <a:xfrm rot="5400000">
                <a:off x="3359572" y="2596357"/>
                <a:ext cx="152359" cy="152358"/>
              </a:xfrm>
              <a:prstGeom prst="ellipse">
                <a:avLst/>
              </a:prstGeom>
              <a:ln>
                <a:solidFill>
                  <a:schemeClr val="tx1">
                    <a:lumMod val="50000"/>
                    <a:lumOff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defTabSz="932597">
                  <a:defRPr/>
                </a:pPr>
                <a:endParaRPr lang="en-GB" sz="1428" kern="0" dirty="0">
                  <a:solidFill>
                    <a:sysClr val="windowText" lastClr="000000"/>
                  </a:solidFill>
                  <a:latin typeface="Segoe UI Semibold" panose="020B0702040204020203" pitchFamily="34" charset="0"/>
                  <a:cs typeface="Segoe UI Semibold" panose="020B0702040204020203" pitchFamily="34" charset="0"/>
                </a:endParaRPr>
              </a:p>
            </p:txBody>
          </p:sp>
          <p:sp>
            <p:nvSpPr>
              <p:cNvPr id="156" name="Oval 155"/>
              <p:cNvSpPr/>
              <p:nvPr/>
            </p:nvSpPr>
            <p:spPr>
              <a:xfrm rot="5400000">
                <a:off x="3359574" y="2793732"/>
                <a:ext cx="152359" cy="152358"/>
              </a:xfrm>
              <a:prstGeom prst="ellipse">
                <a:avLst/>
              </a:prstGeom>
              <a:ln>
                <a:solidFill>
                  <a:schemeClr val="tx1">
                    <a:lumMod val="50000"/>
                    <a:lumOff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defTabSz="932597">
                  <a:defRPr/>
                </a:pPr>
                <a:endParaRPr lang="en-GB" sz="1428" kern="0" dirty="0">
                  <a:solidFill>
                    <a:sysClr val="windowText" lastClr="000000"/>
                  </a:solidFill>
                  <a:latin typeface="Segoe UI Semibold" panose="020B0702040204020203" pitchFamily="34" charset="0"/>
                  <a:cs typeface="Segoe UI Semibold" panose="020B0702040204020203" pitchFamily="34" charset="0"/>
                </a:endParaRPr>
              </a:p>
            </p:txBody>
          </p:sp>
          <p:sp>
            <p:nvSpPr>
              <p:cNvPr id="157" name="Oval 156"/>
              <p:cNvSpPr/>
              <p:nvPr/>
            </p:nvSpPr>
            <p:spPr>
              <a:xfrm rot="5400000">
                <a:off x="3359582" y="3384656"/>
                <a:ext cx="152359" cy="152358"/>
              </a:xfrm>
              <a:prstGeom prst="ellipse">
                <a:avLst/>
              </a:prstGeom>
              <a:ln>
                <a:solidFill>
                  <a:schemeClr val="tx1">
                    <a:lumMod val="50000"/>
                    <a:lumOff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defTabSz="932597">
                  <a:defRPr/>
                </a:pPr>
                <a:endParaRPr lang="en-GB" sz="1428" kern="0" dirty="0">
                  <a:solidFill>
                    <a:sysClr val="windowText" lastClr="000000"/>
                  </a:solidFill>
                  <a:latin typeface="Segoe UI Semibold" panose="020B0702040204020203" pitchFamily="34" charset="0"/>
                  <a:cs typeface="Segoe UI Semibold" panose="020B0702040204020203" pitchFamily="34" charset="0"/>
                </a:endParaRPr>
              </a:p>
            </p:txBody>
          </p:sp>
          <p:sp>
            <p:nvSpPr>
              <p:cNvPr id="158" name="Oval 157"/>
              <p:cNvSpPr/>
              <p:nvPr/>
            </p:nvSpPr>
            <p:spPr>
              <a:xfrm rot="5400000">
                <a:off x="3359583" y="3582030"/>
                <a:ext cx="152359" cy="152358"/>
              </a:xfrm>
              <a:prstGeom prst="ellipse">
                <a:avLst/>
              </a:prstGeom>
              <a:solidFill>
                <a:schemeClr val="accent4"/>
              </a:solidFill>
              <a:ln>
                <a:solidFill>
                  <a:schemeClr val="tx1">
                    <a:lumMod val="50000"/>
                    <a:lumOff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defTabSz="932597">
                  <a:defRPr/>
                </a:pPr>
                <a:endParaRPr lang="en-GB" sz="1428" kern="0" dirty="0">
                  <a:solidFill>
                    <a:sysClr val="windowText" lastClr="000000"/>
                  </a:solidFill>
                  <a:latin typeface="Segoe UI Semibold" panose="020B0702040204020203" pitchFamily="34" charset="0"/>
                  <a:cs typeface="Segoe UI Semibold" panose="020B0702040204020203" pitchFamily="34" charset="0"/>
                </a:endParaRPr>
              </a:p>
            </p:txBody>
          </p:sp>
          <p:grpSp>
            <p:nvGrpSpPr>
              <p:cNvPr id="159" name="Group 158"/>
              <p:cNvGrpSpPr/>
              <p:nvPr/>
            </p:nvGrpSpPr>
            <p:grpSpPr>
              <a:xfrm rot="5400000">
                <a:off x="3322169" y="3142507"/>
                <a:ext cx="227211" cy="45720"/>
                <a:chOff x="3506508" y="2950590"/>
                <a:chExt cx="227211" cy="45720"/>
              </a:xfrm>
            </p:grpSpPr>
            <p:sp>
              <p:nvSpPr>
                <p:cNvPr id="160" name="Oval 159"/>
                <p:cNvSpPr/>
                <p:nvPr/>
              </p:nvSpPr>
              <p:spPr>
                <a:xfrm>
                  <a:off x="3506508" y="2950591"/>
                  <a:ext cx="45719" cy="45719"/>
                </a:xfrm>
                <a:prstGeom prst="ellipse">
                  <a:avLst/>
                </a:prstGeom>
                <a:solidFill>
                  <a:schemeClr val="tx1">
                    <a:lumMod val="50000"/>
                    <a:lumOff val="50000"/>
                  </a:schemeClr>
                </a:solidFill>
                <a:ln>
                  <a:solidFill>
                    <a:schemeClr val="tx1">
                      <a:lumMod val="50000"/>
                      <a:lumOff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defTabSz="932597">
                    <a:defRPr/>
                  </a:pPr>
                  <a:endParaRPr lang="en-GB" sz="1428" kern="0" dirty="0">
                    <a:solidFill>
                      <a:sysClr val="windowText" lastClr="000000"/>
                    </a:solidFill>
                    <a:latin typeface="Segoe UI Semibold" panose="020B0702040204020203" pitchFamily="34" charset="0"/>
                    <a:cs typeface="Segoe UI Semibold" panose="020B0702040204020203" pitchFamily="34" charset="0"/>
                  </a:endParaRPr>
                </a:p>
              </p:txBody>
            </p:sp>
            <p:sp>
              <p:nvSpPr>
                <p:cNvPr id="161" name="Oval 160"/>
                <p:cNvSpPr/>
                <p:nvPr/>
              </p:nvSpPr>
              <p:spPr>
                <a:xfrm>
                  <a:off x="3597242" y="2950591"/>
                  <a:ext cx="45719" cy="45719"/>
                </a:xfrm>
                <a:prstGeom prst="ellipse">
                  <a:avLst/>
                </a:prstGeom>
                <a:solidFill>
                  <a:schemeClr val="tx1">
                    <a:lumMod val="50000"/>
                    <a:lumOff val="50000"/>
                  </a:schemeClr>
                </a:solidFill>
                <a:ln>
                  <a:solidFill>
                    <a:schemeClr val="tx1">
                      <a:lumMod val="50000"/>
                      <a:lumOff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defTabSz="932597">
                    <a:defRPr/>
                  </a:pPr>
                  <a:endParaRPr lang="en-GB" sz="1428" kern="0" dirty="0">
                    <a:solidFill>
                      <a:sysClr val="windowText" lastClr="000000"/>
                    </a:solidFill>
                    <a:latin typeface="Segoe UI Semibold" panose="020B0702040204020203" pitchFamily="34" charset="0"/>
                    <a:cs typeface="Segoe UI Semibold" panose="020B0702040204020203" pitchFamily="34" charset="0"/>
                  </a:endParaRPr>
                </a:p>
              </p:txBody>
            </p:sp>
            <p:sp>
              <p:nvSpPr>
                <p:cNvPr id="162" name="Oval 161"/>
                <p:cNvSpPr/>
                <p:nvPr/>
              </p:nvSpPr>
              <p:spPr>
                <a:xfrm>
                  <a:off x="3688000" y="2950590"/>
                  <a:ext cx="45719" cy="45719"/>
                </a:xfrm>
                <a:prstGeom prst="ellipse">
                  <a:avLst/>
                </a:prstGeom>
                <a:solidFill>
                  <a:schemeClr val="tx1">
                    <a:lumMod val="50000"/>
                    <a:lumOff val="50000"/>
                  </a:schemeClr>
                </a:solidFill>
                <a:ln>
                  <a:solidFill>
                    <a:schemeClr val="tx1">
                      <a:lumMod val="50000"/>
                      <a:lumOff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defTabSz="932597">
                    <a:defRPr/>
                  </a:pPr>
                  <a:endParaRPr lang="en-GB" sz="1428" kern="0" dirty="0">
                    <a:solidFill>
                      <a:sysClr val="windowText" lastClr="000000"/>
                    </a:solidFill>
                    <a:latin typeface="Segoe UI Semibold" panose="020B0702040204020203" pitchFamily="34" charset="0"/>
                    <a:cs typeface="Segoe UI Semibold" panose="020B0702040204020203" pitchFamily="34" charset="0"/>
                  </a:endParaRPr>
                </a:p>
              </p:txBody>
            </p:sp>
          </p:grpSp>
        </p:grpSp>
        <p:sp>
          <p:nvSpPr>
            <p:cNvPr id="125" name="Plus 124"/>
            <p:cNvSpPr/>
            <p:nvPr/>
          </p:nvSpPr>
          <p:spPr>
            <a:xfrm>
              <a:off x="6549881" y="3323924"/>
              <a:ext cx="214682" cy="214682"/>
            </a:xfrm>
            <a:prstGeom prst="mathPlus">
              <a:avLst>
                <a:gd name="adj1" fmla="val 9264"/>
              </a:avLst>
            </a:prstGeom>
            <a:solidFill>
              <a:schemeClr val="bg1"/>
            </a:solid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defTabSz="932597">
                <a:defRPr/>
              </a:pPr>
              <a:endParaRPr lang="en-GB" sz="1428" kern="0"/>
            </a:p>
          </p:txBody>
        </p:sp>
        <p:sp>
          <p:nvSpPr>
            <p:cNvPr id="127" name="Plus 126"/>
            <p:cNvSpPr/>
            <p:nvPr/>
          </p:nvSpPr>
          <p:spPr>
            <a:xfrm>
              <a:off x="6541195" y="4810944"/>
              <a:ext cx="214682" cy="214682"/>
            </a:xfrm>
            <a:prstGeom prst="mathPlus">
              <a:avLst>
                <a:gd name="adj1" fmla="val 9264"/>
              </a:avLst>
            </a:prstGeom>
            <a:solidFill>
              <a:schemeClr val="bg1"/>
            </a:solid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defTabSz="932597">
                <a:defRPr/>
              </a:pPr>
              <a:endParaRPr lang="en-GB" sz="1428" kern="0"/>
            </a:p>
          </p:txBody>
        </p:sp>
        <p:grpSp>
          <p:nvGrpSpPr>
            <p:cNvPr id="128" name="Group 127"/>
            <p:cNvGrpSpPr/>
            <p:nvPr/>
          </p:nvGrpSpPr>
          <p:grpSpPr>
            <a:xfrm>
              <a:off x="6564953" y="5054844"/>
              <a:ext cx="194885" cy="1415117"/>
              <a:chOff x="3323287" y="2156730"/>
              <a:chExt cx="224990" cy="1633720"/>
            </a:xfrm>
          </p:grpSpPr>
          <p:sp>
            <p:nvSpPr>
              <p:cNvPr id="130" name="Rounded Rectangle 129"/>
              <p:cNvSpPr/>
              <p:nvPr/>
            </p:nvSpPr>
            <p:spPr>
              <a:xfrm rot="5400000">
                <a:off x="2618922" y="2861095"/>
                <a:ext cx="1633720" cy="224990"/>
              </a:xfrm>
              <a:prstGeom prst="roundRect">
                <a:avLst/>
              </a:prstGeom>
              <a:ln>
                <a:solidFill>
                  <a:schemeClr val="tx1">
                    <a:lumMod val="50000"/>
                    <a:lumOff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defTabSz="932597">
                  <a:defRPr/>
                </a:pPr>
                <a:endParaRPr lang="en-GB" sz="1428" kern="0" dirty="0">
                  <a:solidFill>
                    <a:sysClr val="windowText" lastClr="000000"/>
                  </a:solidFill>
                </a:endParaRPr>
              </a:p>
            </p:txBody>
          </p:sp>
          <p:sp>
            <p:nvSpPr>
              <p:cNvPr id="131" name="Oval 130"/>
              <p:cNvSpPr/>
              <p:nvPr/>
            </p:nvSpPr>
            <p:spPr>
              <a:xfrm rot="5400000">
                <a:off x="3359600" y="2201609"/>
                <a:ext cx="152359" cy="152359"/>
              </a:xfrm>
              <a:prstGeom prst="ellipse">
                <a:avLst/>
              </a:prstGeom>
              <a:ln>
                <a:solidFill>
                  <a:schemeClr val="tx1">
                    <a:lumMod val="50000"/>
                    <a:lumOff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defTabSz="932597">
                  <a:defRPr/>
                </a:pPr>
                <a:endParaRPr lang="en-GB" sz="1428" kern="0" dirty="0">
                  <a:solidFill>
                    <a:sysClr val="windowText" lastClr="000000"/>
                  </a:solidFill>
                  <a:latin typeface="Segoe UI Semibold" panose="020B0702040204020203" pitchFamily="34" charset="0"/>
                  <a:cs typeface="Segoe UI Semibold" panose="020B0702040204020203" pitchFamily="34" charset="0"/>
                </a:endParaRPr>
              </a:p>
            </p:txBody>
          </p:sp>
          <p:sp>
            <p:nvSpPr>
              <p:cNvPr id="132" name="Oval 131"/>
              <p:cNvSpPr/>
              <p:nvPr/>
            </p:nvSpPr>
            <p:spPr>
              <a:xfrm rot="5400000">
                <a:off x="3359585" y="2398985"/>
                <a:ext cx="152359" cy="152358"/>
              </a:xfrm>
              <a:prstGeom prst="ellipse">
                <a:avLst/>
              </a:prstGeom>
              <a:solidFill>
                <a:schemeClr val="bg1"/>
              </a:solidFill>
              <a:ln>
                <a:solidFill>
                  <a:schemeClr val="tx1">
                    <a:lumMod val="50000"/>
                    <a:lumOff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defTabSz="932597">
                  <a:defRPr/>
                </a:pPr>
                <a:endParaRPr lang="en-GB" sz="1428" kern="0" dirty="0">
                  <a:solidFill>
                    <a:sysClr val="windowText" lastClr="000000"/>
                  </a:solidFill>
                  <a:latin typeface="Segoe UI Semibold" panose="020B0702040204020203" pitchFamily="34" charset="0"/>
                  <a:cs typeface="Segoe UI Semibold" panose="020B0702040204020203" pitchFamily="34" charset="0"/>
                </a:endParaRPr>
              </a:p>
            </p:txBody>
          </p:sp>
          <p:sp>
            <p:nvSpPr>
              <p:cNvPr id="133" name="Oval 132"/>
              <p:cNvSpPr/>
              <p:nvPr/>
            </p:nvSpPr>
            <p:spPr>
              <a:xfrm rot="5400000">
                <a:off x="3359572" y="2596357"/>
                <a:ext cx="152359" cy="152358"/>
              </a:xfrm>
              <a:prstGeom prst="ellipse">
                <a:avLst/>
              </a:prstGeom>
              <a:ln>
                <a:solidFill>
                  <a:schemeClr val="tx1">
                    <a:lumMod val="50000"/>
                    <a:lumOff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defTabSz="932597">
                  <a:defRPr/>
                </a:pPr>
                <a:endParaRPr lang="en-GB" sz="1428" kern="0" dirty="0">
                  <a:solidFill>
                    <a:sysClr val="windowText" lastClr="000000"/>
                  </a:solidFill>
                  <a:latin typeface="Segoe UI Semibold" panose="020B0702040204020203" pitchFamily="34" charset="0"/>
                  <a:cs typeface="Segoe UI Semibold" panose="020B0702040204020203" pitchFamily="34" charset="0"/>
                </a:endParaRPr>
              </a:p>
            </p:txBody>
          </p:sp>
          <p:sp>
            <p:nvSpPr>
              <p:cNvPr id="134" name="Oval 133"/>
              <p:cNvSpPr/>
              <p:nvPr/>
            </p:nvSpPr>
            <p:spPr>
              <a:xfrm rot="5400000">
                <a:off x="3359574" y="2793732"/>
                <a:ext cx="152359" cy="152358"/>
              </a:xfrm>
              <a:prstGeom prst="ellipse">
                <a:avLst/>
              </a:prstGeom>
              <a:solidFill>
                <a:schemeClr val="accent4"/>
              </a:solidFill>
              <a:ln>
                <a:solidFill>
                  <a:schemeClr val="tx1">
                    <a:lumMod val="50000"/>
                    <a:lumOff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defTabSz="932597">
                  <a:defRPr/>
                </a:pPr>
                <a:endParaRPr lang="en-GB" sz="1428" kern="0" dirty="0">
                  <a:solidFill>
                    <a:sysClr val="windowText" lastClr="000000"/>
                  </a:solidFill>
                  <a:latin typeface="Segoe UI Semibold" panose="020B0702040204020203" pitchFamily="34" charset="0"/>
                  <a:cs typeface="Segoe UI Semibold" panose="020B0702040204020203" pitchFamily="34" charset="0"/>
                </a:endParaRPr>
              </a:p>
            </p:txBody>
          </p:sp>
          <p:sp>
            <p:nvSpPr>
              <p:cNvPr id="135" name="Oval 134"/>
              <p:cNvSpPr/>
              <p:nvPr/>
            </p:nvSpPr>
            <p:spPr>
              <a:xfrm rot="5400000">
                <a:off x="3359582" y="3384656"/>
                <a:ext cx="152359" cy="152358"/>
              </a:xfrm>
              <a:prstGeom prst="ellipse">
                <a:avLst/>
              </a:prstGeom>
              <a:ln>
                <a:solidFill>
                  <a:schemeClr val="tx1">
                    <a:lumMod val="50000"/>
                    <a:lumOff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defTabSz="932597">
                  <a:defRPr/>
                </a:pPr>
                <a:endParaRPr lang="en-GB" sz="1428" kern="0" dirty="0">
                  <a:solidFill>
                    <a:sysClr val="windowText" lastClr="000000"/>
                  </a:solidFill>
                  <a:latin typeface="Segoe UI Semibold" panose="020B0702040204020203" pitchFamily="34" charset="0"/>
                  <a:cs typeface="Segoe UI Semibold" panose="020B0702040204020203" pitchFamily="34" charset="0"/>
                </a:endParaRPr>
              </a:p>
            </p:txBody>
          </p:sp>
          <p:sp>
            <p:nvSpPr>
              <p:cNvPr id="136" name="Oval 135"/>
              <p:cNvSpPr/>
              <p:nvPr/>
            </p:nvSpPr>
            <p:spPr>
              <a:xfrm rot="5400000">
                <a:off x="3359583" y="3582030"/>
                <a:ext cx="152359" cy="152358"/>
              </a:xfrm>
              <a:prstGeom prst="ellipse">
                <a:avLst/>
              </a:prstGeom>
              <a:ln>
                <a:solidFill>
                  <a:schemeClr val="tx1">
                    <a:lumMod val="50000"/>
                    <a:lumOff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defTabSz="932597">
                  <a:defRPr/>
                </a:pPr>
                <a:endParaRPr lang="en-GB" sz="1428" kern="0" dirty="0">
                  <a:solidFill>
                    <a:sysClr val="windowText" lastClr="000000"/>
                  </a:solidFill>
                  <a:latin typeface="Segoe UI Semibold" panose="020B0702040204020203" pitchFamily="34" charset="0"/>
                  <a:cs typeface="Segoe UI Semibold" panose="020B0702040204020203" pitchFamily="34" charset="0"/>
                </a:endParaRPr>
              </a:p>
            </p:txBody>
          </p:sp>
          <p:grpSp>
            <p:nvGrpSpPr>
              <p:cNvPr id="137" name="Group 136"/>
              <p:cNvGrpSpPr/>
              <p:nvPr/>
            </p:nvGrpSpPr>
            <p:grpSpPr>
              <a:xfrm rot="5400000">
                <a:off x="3322169" y="3142507"/>
                <a:ext cx="227211" cy="45720"/>
                <a:chOff x="3506508" y="2950590"/>
                <a:chExt cx="227211" cy="45720"/>
              </a:xfrm>
            </p:grpSpPr>
            <p:sp>
              <p:nvSpPr>
                <p:cNvPr id="138" name="Oval 137"/>
                <p:cNvSpPr/>
                <p:nvPr/>
              </p:nvSpPr>
              <p:spPr>
                <a:xfrm>
                  <a:off x="3506508" y="2950591"/>
                  <a:ext cx="45719" cy="45719"/>
                </a:xfrm>
                <a:prstGeom prst="ellipse">
                  <a:avLst/>
                </a:prstGeom>
                <a:solidFill>
                  <a:schemeClr val="tx1">
                    <a:lumMod val="50000"/>
                    <a:lumOff val="50000"/>
                  </a:schemeClr>
                </a:solidFill>
                <a:ln>
                  <a:solidFill>
                    <a:schemeClr val="tx1">
                      <a:lumMod val="50000"/>
                      <a:lumOff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defTabSz="932597">
                    <a:defRPr/>
                  </a:pPr>
                  <a:endParaRPr lang="en-GB" sz="1428" kern="0" dirty="0">
                    <a:solidFill>
                      <a:sysClr val="windowText" lastClr="000000"/>
                    </a:solidFill>
                    <a:latin typeface="Segoe UI Semibold" panose="020B0702040204020203" pitchFamily="34" charset="0"/>
                    <a:cs typeface="Segoe UI Semibold" panose="020B0702040204020203" pitchFamily="34" charset="0"/>
                  </a:endParaRPr>
                </a:p>
              </p:txBody>
            </p:sp>
            <p:sp>
              <p:nvSpPr>
                <p:cNvPr id="139" name="Oval 138"/>
                <p:cNvSpPr/>
                <p:nvPr/>
              </p:nvSpPr>
              <p:spPr>
                <a:xfrm>
                  <a:off x="3597242" y="2950591"/>
                  <a:ext cx="45719" cy="45719"/>
                </a:xfrm>
                <a:prstGeom prst="ellipse">
                  <a:avLst/>
                </a:prstGeom>
                <a:solidFill>
                  <a:schemeClr val="tx1">
                    <a:lumMod val="50000"/>
                    <a:lumOff val="50000"/>
                  </a:schemeClr>
                </a:solidFill>
                <a:ln>
                  <a:solidFill>
                    <a:schemeClr val="tx1">
                      <a:lumMod val="50000"/>
                      <a:lumOff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defTabSz="932597">
                    <a:defRPr/>
                  </a:pPr>
                  <a:endParaRPr lang="en-GB" sz="1428" kern="0" dirty="0">
                    <a:solidFill>
                      <a:sysClr val="windowText" lastClr="000000"/>
                    </a:solidFill>
                    <a:latin typeface="Segoe UI Semibold" panose="020B0702040204020203" pitchFamily="34" charset="0"/>
                    <a:cs typeface="Segoe UI Semibold" panose="020B0702040204020203" pitchFamily="34" charset="0"/>
                  </a:endParaRPr>
                </a:p>
              </p:txBody>
            </p:sp>
            <p:sp>
              <p:nvSpPr>
                <p:cNvPr id="140" name="Oval 139"/>
                <p:cNvSpPr/>
                <p:nvPr/>
              </p:nvSpPr>
              <p:spPr>
                <a:xfrm>
                  <a:off x="3688000" y="2950590"/>
                  <a:ext cx="45719" cy="45719"/>
                </a:xfrm>
                <a:prstGeom prst="ellipse">
                  <a:avLst/>
                </a:prstGeom>
                <a:solidFill>
                  <a:schemeClr val="tx1">
                    <a:lumMod val="50000"/>
                    <a:lumOff val="50000"/>
                  </a:schemeClr>
                </a:solidFill>
                <a:ln>
                  <a:solidFill>
                    <a:schemeClr val="tx1">
                      <a:lumMod val="50000"/>
                      <a:lumOff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defTabSz="932597">
                    <a:defRPr/>
                  </a:pPr>
                  <a:endParaRPr lang="en-GB" sz="1428" kern="0" dirty="0">
                    <a:solidFill>
                      <a:sysClr val="windowText" lastClr="000000"/>
                    </a:solidFill>
                    <a:latin typeface="Segoe UI Semibold" panose="020B0702040204020203" pitchFamily="34" charset="0"/>
                    <a:cs typeface="Segoe UI Semibold" panose="020B0702040204020203" pitchFamily="34" charset="0"/>
                  </a:endParaRPr>
                </a:p>
              </p:txBody>
            </p:sp>
          </p:grpSp>
        </p:grpSp>
        <p:sp>
          <p:nvSpPr>
            <p:cNvPr id="129" name="Right Arrow 128"/>
            <p:cNvSpPr/>
            <p:nvPr/>
          </p:nvSpPr>
          <p:spPr>
            <a:xfrm>
              <a:off x="6863088" y="3400535"/>
              <a:ext cx="245247" cy="58884"/>
            </a:xfrm>
            <a:prstGeom prst="rightArrow">
              <a:avLst>
                <a:gd name="adj1" fmla="val 46698"/>
                <a:gd name="adj2" fmla="val 50000"/>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GB" sz="1428" kern="0">
                <a:solidFill>
                  <a:sysClr val="windowText" lastClr="000000"/>
                </a:solidFill>
              </a:endParaRPr>
            </a:p>
          </p:txBody>
        </p:sp>
        <p:sp>
          <p:nvSpPr>
            <p:cNvPr id="183" name="TextBox 182"/>
            <p:cNvSpPr txBox="1"/>
            <p:nvPr/>
          </p:nvSpPr>
          <p:spPr>
            <a:xfrm rot="16200000">
              <a:off x="5928532" y="712352"/>
              <a:ext cx="882575" cy="343492"/>
            </a:xfrm>
            <a:prstGeom prst="rect">
              <a:avLst/>
            </a:prstGeom>
            <a:noFill/>
          </p:spPr>
          <p:txBody>
            <a:bodyPr wrap="square" rtlCol="0">
              <a:spAutoFit/>
            </a:bodyPr>
            <a:lstStyle/>
            <a:p>
              <a:pPr algn="ctr" defTabSz="932597">
                <a:defRPr/>
              </a:pPr>
              <a:r>
                <a:rPr lang="en-US" sz="1632" kern="0" dirty="0">
                  <a:solidFill>
                    <a:sysClr val="windowText" lastClr="000000"/>
                  </a:solidFill>
                </a:rPr>
                <a:t>w</a:t>
              </a:r>
              <a:r>
                <a:rPr lang="en-US" sz="1632" kern="0" baseline="-25000" dirty="0">
                  <a:solidFill>
                    <a:sysClr val="windowText" lastClr="000000"/>
                  </a:solidFill>
                </a:rPr>
                <a:t>t+2</a:t>
              </a:r>
              <a:endParaRPr lang="en-GB" sz="1632" kern="0" baseline="-25000" dirty="0">
                <a:solidFill>
                  <a:sysClr val="windowText" lastClr="000000"/>
                </a:solidFill>
              </a:endParaRPr>
            </a:p>
          </p:txBody>
        </p:sp>
        <p:sp>
          <p:nvSpPr>
            <p:cNvPr id="184" name="TextBox 183"/>
            <p:cNvSpPr txBox="1"/>
            <p:nvPr/>
          </p:nvSpPr>
          <p:spPr>
            <a:xfrm rot="16200000">
              <a:off x="5930921" y="2408701"/>
              <a:ext cx="882575" cy="343492"/>
            </a:xfrm>
            <a:prstGeom prst="rect">
              <a:avLst/>
            </a:prstGeom>
            <a:noFill/>
          </p:spPr>
          <p:txBody>
            <a:bodyPr wrap="square" rtlCol="0">
              <a:spAutoFit/>
            </a:bodyPr>
            <a:lstStyle/>
            <a:p>
              <a:pPr algn="ctr" defTabSz="932597">
                <a:defRPr/>
              </a:pPr>
              <a:r>
                <a:rPr lang="en-US" sz="1632" kern="0" dirty="0">
                  <a:solidFill>
                    <a:sysClr val="windowText" lastClr="000000"/>
                  </a:solidFill>
                </a:rPr>
                <a:t>w</a:t>
              </a:r>
              <a:r>
                <a:rPr lang="en-US" sz="1632" kern="0" baseline="-25000" dirty="0">
                  <a:solidFill>
                    <a:sysClr val="windowText" lastClr="000000"/>
                  </a:solidFill>
                </a:rPr>
                <a:t>t+1</a:t>
              </a:r>
              <a:endParaRPr lang="en-GB" sz="1632" kern="0" baseline="-25000" dirty="0">
                <a:solidFill>
                  <a:sysClr val="windowText" lastClr="000000"/>
                </a:solidFill>
              </a:endParaRPr>
            </a:p>
          </p:txBody>
        </p:sp>
        <p:sp>
          <p:nvSpPr>
            <p:cNvPr id="185" name="TextBox 184"/>
            <p:cNvSpPr txBox="1"/>
            <p:nvPr/>
          </p:nvSpPr>
          <p:spPr>
            <a:xfrm rot="5400000">
              <a:off x="10444383" y="3216661"/>
              <a:ext cx="882575" cy="343492"/>
            </a:xfrm>
            <a:prstGeom prst="rect">
              <a:avLst/>
            </a:prstGeom>
            <a:noFill/>
          </p:spPr>
          <p:txBody>
            <a:bodyPr wrap="square" rtlCol="0">
              <a:spAutoFit/>
            </a:bodyPr>
            <a:lstStyle/>
            <a:p>
              <a:pPr algn="ctr" defTabSz="932597">
                <a:defRPr/>
              </a:pPr>
              <a:r>
                <a:rPr lang="en-US" sz="1632" kern="0" dirty="0" err="1">
                  <a:solidFill>
                    <a:sysClr val="windowText" lastClr="000000"/>
                  </a:solidFill>
                </a:rPr>
                <a:t>w</a:t>
              </a:r>
              <a:r>
                <a:rPr lang="en-US" sz="1632" kern="0" baseline="-25000" dirty="0" err="1">
                  <a:solidFill>
                    <a:sysClr val="windowText" lastClr="000000"/>
                  </a:solidFill>
                </a:rPr>
                <a:t>t</a:t>
              </a:r>
              <a:endParaRPr lang="en-GB" sz="1632" kern="0" baseline="-25000" dirty="0">
                <a:solidFill>
                  <a:sysClr val="windowText" lastClr="000000"/>
                </a:solidFill>
              </a:endParaRPr>
            </a:p>
          </p:txBody>
        </p:sp>
        <p:sp>
          <p:nvSpPr>
            <p:cNvPr id="186" name="TextBox 185"/>
            <p:cNvSpPr txBox="1"/>
            <p:nvPr/>
          </p:nvSpPr>
          <p:spPr>
            <a:xfrm rot="16200000">
              <a:off x="5936934" y="5553465"/>
              <a:ext cx="882575" cy="343492"/>
            </a:xfrm>
            <a:prstGeom prst="rect">
              <a:avLst/>
            </a:prstGeom>
            <a:noFill/>
          </p:spPr>
          <p:txBody>
            <a:bodyPr wrap="square" rtlCol="0">
              <a:spAutoFit/>
            </a:bodyPr>
            <a:lstStyle/>
            <a:p>
              <a:pPr algn="ctr" defTabSz="932597">
                <a:defRPr/>
              </a:pPr>
              <a:r>
                <a:rPr lang="en-US" sz="1632" kern="0" dirty="0">
                  <a:solidFill>
                    <a:sysClr val="windowText" lastClr="000000"/>
                  </a:solidFill>
                </a:rPr>
                <a:t>w</a:t>
              </a:r>
              <a:r>
                <a:rPr lang="en-US" sz="1632" kern="0" baseline="-25000" dirty="0">
                  <a:solidFill>
                    <a:sysClr val="windowText" lastClr="000000"/>
                  </a:solidFill>
                </a:rPr>
                <a:t>t-2</a:t>
              </a:r>
              <a:endParaRPr lang="en-GB" sz="1632" kern="0" baseline="-25000" dirty="0">
                <a:solidFill>
                  <a:sysClr val="windowText" lastClr="000000"/>
                </a:solidFill>
              </a:endParaRPr>
            </a:p>
          </p:txBody>
        </p:sp>
        <p:sp>
          <p:nvSpPr>
            <p:cNvPr id="187" name="TextBox 186"/>
            <p:cNvSpPr txBox="1"/>
            <p:nvPr/>
          </p:nvSpPr>
          <p:spPr>
            <a:xfrm rot="16200000">
              <a:off x="5934718" y="4001452"/>
              <a:ext cx="882575" cy="343492"/>
            </a:xfrm>
            <a:prstGeom prst="rect">
              <a:avLst/>
            </a:prstGeom>
            <a:noFill/>
          </p:spPr>
          <p:txBody>
            <a:bodyPr wrap="square" rtlCol="0">
              <a:spAutoFit/>
            </a:bodyPr>
            <a:lstStyle/>
            <a:p>
              <a:pPr algn="ctr" defTabSz="932597">
                <a:defRPr/>
              </a:pPr>
              <a:r>
                <a:rPr lang="en-US" sz="1632" kern="0" dirty="0">
                  <a:solidFill>
                    <a:sysClr val="windowText" lastClr="000000"/>
                  </a:solidFill>
                </a:rPr>
                <a:t>w</a:t>
              </a:r>
              <a:r>
                <a:rPr lang="en-US" sz="1632" kern="0" baseline="-25000" dirty="0">
                  <a:solidFill>
                    <a:sysClr val="windowText" lastClr="000000"/>
                  </a:solidFill>
                </a:rPr>
                <a:t>t-1</a:t>
              </a:r>
              <a:endParaRPr lang="en-GB" sz="1632" kern="0" baseline="-25000" dirty="0">
                <a:solidFill>
                  <a:sysClr val="windowText" lastClr="000000"/>
                </a:solidFill>
              </a:endParaRPr>
            </a:p>
          </p:txBody>
        </p:sp>
        <p:sp>
          <p:nvSpPr>
            <p:cNvPr id="194" name="TextBox 193"/>
            <p:cNvSpPr txBox="1"/>
            <p:nvPr/>
          </p:nvSpPr>
          <p:spPr>
            <a:xfrm>
              <a:off x="6840459" y="4106481"/>
              <a:ext cx="882575" cy="343492"/>
            </a:xfrm>
            <a:prstGeom prst="rect">
              <a:avLst/>
            </a:prstGeom>
            <a:noFill/>
          </p:spPr>
          <p:txBody>
            <a:bodyPr wrap="square" rtlCol="0">
              <a:spAutoFit/>
            </a:bodyPr>
            <a:lstStyle/>
            <a:p>
              <a:pPr algn="ctr" defTabSz="932597">
                <a:defRPr/>
              </a:pPr>
              <a:r>
                <a:rPr lang="en-US" sz="1632" kern="0" dirty="0" err="1">
                  <a:solidFill>
                    <a:sysClr val="windowText" lastClr="000000"/>
                  </a:solidFill>
                </a:rPr>
                <a:t>w</a:t>
              </a:r>
              <a:r>
                <a:rPr lang="en-US" sz="1632" kern="0" baseline="-25000" dirty="0" err="1">
                  <a:solidFill>
                    <a:sysClr val="windowText" lastClr="000000"/>
                  </a:solidFill>
                </a:rPr>
                <a:t>t</a:t>
              </a:r>
              <a:r>
                <a:rPr lang="en-US" sz="1632" kern="0" baseline="-25000" dirty="0">
                  <a:solidFill>
                    <a:sysClr val="windowText" lastClr="000000"/>
                  </a:solidFill>
                </a:rPr>
                <a:t>*</a:t>
              </a:r>
              <a:endParaRPr lang="en-GB" sz="1632" kern="0" baseline="-25000" dirty="0">
                <a:solidFill>
                  <a:sysClr val="windowText" lastClr="000000"/>
                </a:solidFill>
              </a:endParaRPr>
            </a:p>
          </p:txBody>
        </p:sp>
      </p:grpSp>
      <p:sp>
        <p:nvSpPr>
          <p:cNvPr id="195" name="TextBox 194"/>
          <p:cNvSpPr txBox="1"/>
          <p:nvPr/>
        </p:nvSpPr>
        <p:spPr>
          <a:xfrm>
            <a:off x="5431682" y="6512144"/>
            <a:ext cx="1573115" cy="286306"/>
          </a:xfrm>
          <a:prstGeom prst="rect">
            <a:avLst/>
          </a:prstGeom>
          <a:noFill/>
        </p:spPr>
        <p:txBody>
          <a:bodyPr wrap="none" rtlCol="0">
            <a:spAutoFit/>
          </a:bodyPr>
          <a:lstStyle/>
          <a:p>
            <a:pPr algn="ctr" defTabSz="932597">
              <a:defRPr/>
            </a:pPr>
            <a:r>
              <a:rPr lang="en-US" sz="1224" kern="0" dirty="0">
                <a:solidFill>
                  <a:sysClr val="windowText" lastClr="000000"/>
                </a:solidFill>
              </a:rPr>
              <a:t>(</a:t>
            </a:r>
            <a:r>
              <a:rPr lang="en-GB" sz="1224" kern="0" dirty="0">
                <a:solidFill>
                  <a:sysClr val="windowText" lastClr="000000"/>
                </a:solidFill>
                <a:hlinkClick r:id="rId5"/>
              </a:rPr>
              <a:t>Mikolov</a:t>
            </a:r>
            <a:r>
              <a:rPr lang="en-US" sz="1224" kern="0" dirty="0">
                <a:solidFill>
                  <a:sysClr val="windowText" lastClr="000000"/>
                </a:solidFill>
                <a:hlinkClick r:id="rId5"/>
              </a:rPr>
              <a:t> et al., 2013</a:t>
            </a:r>
            <a:r>
              <a:rPr lang="en-US" sz="1224" kern="0" dirty="0">
                <a:solidFill>
                  <a:sysClr val="windowText" lastClr="000000"/>
                </a:solidFill>
              </a:rPr>
              <a:t>)</a:t>
            </a:r>
            <a:endParaRPr lang="en-GB" sz="1224" kern="0" dirty="0">
              <a:solidFill>
                <a:sysClr val="windowText" lastClr="000000"/>
              </a:solidFill>
            </a:endParaRPr>
          </a:p>
        </p:txBody>
      </p:sp>
    </p:spTree>
    <p:extLst>
      <p:ext uri="{BB962C8B-B14F-4D97-AF65-F5344CB8AC3E}">
        <p14:creationId xmlns:p14="http://schemas.microsoft.com/office/powerpoint/2010/main" val="14557438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1780530" y="986201"/>
            <a:ext cx="8784559" cy="5230067"/>
          </a:xfrm>
          <a:prstGeom prst="rect">
            <a:avLst/>
          </a:prstGeom>
        </p:spPr>
      </p:pic>
    </p:spTree>
    <p:extLst>
      <p:ext uri="{BB962C8B-B14F-4D97-AF65-F5344CB8AC3E}">
        <p14:creationId xmlns:p14="http://schemas.microsoft.com/office/powerpoint/2010/main" val="2805270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947834" y="684880"/>
            <a:ext cx="10472358" cy="5624764"/>
          </a:xfrm>
          <a:prstGeom prst="rect">
            <a:avLst/>
          </a:prstGeom>
        </p:spPr>
      </p:pic>
    </p:spTree>
    <p:extLst>
      <p:ext uri="{BB962C8B-B14F-4D97-AF65-F5344CB8AC3E}">
        <p14:creationId xmlns:p14="http://schemas.microsoft.com/office/powerpoint/2010/main" val="11456322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nSpc>
                <a:spcPct val="100000"/>
              </a:lnSpc>
            </a:pPr>
            <a:r>
              <a:rPr lang="en-US" sz="4488" dirty="0"/>
              <a:t>Word analogies with word2vec</a:t>
            </a:r>
            <a:endParaRPr lang="en-GB" sz="4488" dirty="0"/>
          </a:p>
        </p:txBody>
      </p:sp>
      <p:pic>
        <p:nvPicPr>
          <p:cNvPr id="6" name="Picture Placeholder 5"/>
          <p:cNvPicPr>
            <a:picLocks noGrp="1" noChangeAspect="1"/>
          </p:cNvPicPr>
          <p:nvPr>
            <p:ph type="pic" idx="1"/>
          </p:nvPr>
        </p:nvPicPr>
        <p:blipFill>
          <a:blip r:embed="rId3"/>
          <a:srcRect l="2424" r="2424"/>
          <a:stretch>
            <a:fillRect/>
          </a:stretch>
        </p:blipFill>
        <p:spPr>
          <a:xfrm>
            <a:off x="5287122" y="1007083"/>
            <a:ext cx="6295965" cy="5505061"/>
          </a:xfrm>
          <a:prstGeom prst="rect">
            <a:avLst/>
          </a:prstGeom>
        </p:spPr>
      </p:pic>
      <p:pic>
        <p:nvPicPr>
          <p:cNvPr id="7" name="Picture 6"/>
          <p:cNvPicPr>
            <a:picLocks noChangeAspect="1"/>
          </p:cNvPicPr>
          <p:nvPr/>
        </p:nvPicPr>
        <p:blipFill>
          <a:blip r:embed="rId4"/>
          <a:stretch>
            <a:fillRect/>
          </a:stretch>
        </p:blipFill>
        <p:spPr>
          <a:xfrm>
            <a:off x="163761" y="3047905"/>
            <a:ext cx="4913657" cy="3061137"/>
          </a:xfrm>
          <a:prstGeom prst="rect">
            <a:avLst/>
          </a:prstGeom>
        </p:spPr>
      </p:pic>
      <p:sp>
        <p:nvSpPr>
          <p:cNvPr id="5" name="Text Placeholder 4"/>
          <p:cNvSpPr>
            <a:spLocks noGrp="1"/>
          </p:cNvSpPr>
          <p:nvPr>
            <p:ph type="body" sz="half" idx="2"/>
          </p:nvPr>
        </p:nvSpPr>
        <p:spPr>
          <a:xfrm>
            <a:off x="857388" y="2229672"/>
            <a:ext cx="4010518" cy="686919"/>
          </a:xfrm>
        </p:spPr>
        <p:txBody>
          <a:bodyPr/>
          <a:lstStyle/>
          <a:p>
            <a:endParaRPr lang="en-US" dirty="0"/>
          </a:p>
          <a:p>
            <a:pPr algn="ctr"/>
            <a:r>
              <a:rPr lang="en-US" dirty="0"/>
              <a:t>[king] – [man] + [woman] ≈ [queen]</a:t>
            </a:r>
            <a:endParaRPr lang="en-GB" dirty="0"/>
          </a:p>
        </p:txBody>
      </p:sp>
      <p:sp>
        <p:nvSpPr>
          <p:cNvPr id="8" name="TextBox 7"/>
          <p:cNvSpPr txBox="1"/>
          <p:nvPr/>
        </p:nvSpPr>
        <p:spPr>
          <a:xfrm>
            <a:off x="5431682" y="6512144"/>
            <a:ext cx="1573115" cy="286306"/>
          </a:xfrm>
          <a:prstGeom prst="rect">
            <a:avLst/>
          </a:prstGeom>
          <a:noFill/>
        </p:spPr>
        <p:txBody>
          <a:bodyPr wrap="none" rtlCol="0">
            <a:spAutoFit/>
          </a:bodyPr>
          <a:lstStyle/>
          <a:p>
            <a:pPr algn="ctr" defTabSz="932597">
              <a:defRPr/>
            </a:pPr>
            <a:r>
              <a:rPr lang="en-US" sz="1224" kern="0" dirty="0">
                <a:solidFill>
                  <a:sysClr val="windowText" lastClr="000000"/>
                </a:solidFill>
              </a:rPr>
              <a:t>(</a:t>
            </a:r>
            <a:r>
              <a:rPr lang="en-GB" sz="1224" kern="0" dirty="0">
                <a:solidFill>
                  <a:sysClr val="windowText" lastClr="000000"/>
                </a:solidFill>
                <a:hlinkClick r:id="rId5"/>
              </a:rPr>
              <a:t>Mikolov</a:t>
            </a:r>
            <a:r>
              <a:rPr lang="en-US" sz="1224" kern="0" dirty="0">
                <a:solidFill>
                  <a:sysClr val="windowText" lastClr="000000"/>
                </a:solidFill>
                <a:hlinkClick r:id="rId5"/>
              </a:rPr>
              <a:t> et al., 2013</a:t>
            </a:r>
            <a:r>
              <a:rPr lang="en-US" sz="1224" kern="0" dirty="0">
                <a:solidFill>
                  <a:sysClr val="windowText" lastClr="000000"/>
                </a:solidFill>
              </a:rPr>
              <a:t>)</a:t>
            </a:r>
            <a:endParaRPr lang="en-GB" sz="1224" kern="0" dirty="0">
              <a:solidFill>
                <a:sysClr val="windowText" lastClr="000000"/>
              </a:solidFill>
            </a:endParaRPr>
          </a:p>
        </p:txBody>
      </p:sp>
    </p:spTree>
    <p:extLst>
      <p:ext uri="{BB962C8B-B14F-4D97-AF65-F5344CB8AC3E}">
        <p14:creationId xmlns:p14="http://schemas.microsoft.com/office/powerpoint/2010/main" val="20078192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72" dirty="0"/>
              <a:t>Word analogies can work in underlying data too</a:t>
            </a:r>
            <a:endParaRPr lang="en-GB" sz="3672" dirty="0"/>
          </a:p>
        </p:txBody>
      </p:sp>
      <p:sp>
        <p:nvSpPr>
          <p:cNvPr id="4" name="Rounded Rectangle 3"/>
          <p:cNvSpPr/>
          <p:nvPr/>
        </p:nvSpPr>
        <p:spPr>
          <a:xfrm>
            <a:off x="3516183" y="2507157"/>
            <a:ext cx="7346093" cy="371232"/>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defTabSz="932597">
              <a:defRPr/>
            </a:pPr>
            <a:endParaRPr lang="en-GB" sz="1632" kern="0">
              <a:solidFill>
                <a:sysClr val="windowText" lastClr="000000"/>
              </a:solidFill>
            </a:endParaRPr>
          </a:p>
        </p:txBody>
      </p:sp>
      <p:sp>
        <p:nvSpPr>
          <p:cNvPr id="5" name="Oval 4"/>
          <p:cNvSpPr/>
          <p:nvPr/>
        </p:nvSpPr>
        <p:spPr>
          <a:xfrm>
            <a:off x="3603612" y="2544819"/>
            <a:ext cx="295909" cy="295909"/>
          </a:xfrm>
          <a:prstGeom prst="ellipse">
            <a:avLst/>
          </a:prstGeom>
        </p:spPr>
        <p:style>
          <a:lnRef idx="2">
            <a:schemeClr val="accent3"/>
          </a:lnRef>
          <a:fillRef idx="1">
            <a:schemeClr val="lt1"/>
          </a:fillRef>
          <a:effectRef idx="0">
            <a:schemeClr val="accent3"/>
          </a:effectRef>
          <a:fontRef idx="minor">
            <a:schemeClr val="dk1"/>
          </a:fontRef>
        </p:style>
        <p:txBody>
          <a:bodyPr rtlCol="0" anchor="ctr"/>
          <a:lstStyle/>
          <a:p>
            <a:pPr algn="ctr" defTabSz="932597">
              <a:defRPr/>
            </a:pPr>
            <a:endParaRPr lang="en-GB" sz="1632" kern="0" dirty="0">
              <a:solidFill>
                <a:sysClr val="windowText" lastClr="000000"/>
              </a:solidFill>
              <a:latin typeface="Segoe UI Semibold" panose="020B0702040204020203" pitchFamily="34" charset="0"/>
              <a:cs typeface="Segoe UI Semibold" panose="020B0702040204020203" pitchFamily="34" charset="0"/>
            </a:endParaRPr>
          </a:p>
        </p:txBody>
      </p:sp>
      <p:sp>
        <p:nvSpPr>
          <p:cNvPr id="6" name="Oval 5"/>
          <p:cNvSpPr/>
          <p:nvPr/>
        </p:nvSpPr>
        <p:spPr>
          <a:xfrm>
            <a:off x="4062644" y="2544819"/>
            <a:ext cx="295909" cy="295909"/>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932597">
              <a:defRPr/>
            </a:pPr>
            <a:endParaRPr lang="en-GB" sz="1632" kern="0" dirty="0">
              <a:solidFill>
                <a:sysClr val="windowText" lastClr="000000"/>
              </a:solidFill>
              <a:latin typeface="Segoe UI Semibold" panose="020B0702040204020203" pitchFamily="34" charset="0"/>
              <a:cs typeface="Segoe UI Semibold" panose="020B0702040204020203" pitchFamily="34" charset="0"/>
            </a:endParaRPr>
          </a:p>
        </p:txBody>
      </p:sp>
      <p:sp>
        <p:nvSpPr>
          <p:cNvPr id="7" name="Oval 6"/>
          <p:cNvSpPr/>
          <p:nvPr/>
        </p:nvSpPr>
        <p:spPr>
          <a:xfrm>
            <a:off x="4521674" y="2544818"/>
            <a:ext cx="295909" cy="295909"/>
          </a:xfrm>
          <a:prstGeom prst="ellipse">
            <a:avLst/>
          </a:prstGeom>
        </p:spPr>
        <p:style>
          <a:lnRef idx="2">
            <a:schemeClr val="accent3"/>
          </a:lnRef>
          <a:fillRef idx="1">
            <a:schemeClr val="lt1"/>
          </a:fillRef>
          <a:effectRef idx="0">
            <a:schemeClr val="accent3"/>
          </a:effectRef>
          <a:fontRef idx="minor">
            <a:schemeClr val="dk1"/>
          </a:fontRef>
        </p:style>
        <p:txBody>
          <a:bodyPr rtlCol="0" anchor="ctr"/>
          <a:lstStyle/>
          <a:p>
            <a:pPr algn="ctr" defTabSz="932597">
              <a:defRPr/>
            </a:pPr>
            <a:endParaRPr lang="en-GB" sz="1632" kern="0" dirty="0">
              <a:solidFill>
                <a:sysClr val="windowText" lastClr="000000"/>
              </a:solidFill>
              <a:latin typeface="Segoe UI Semibold" panose="020B0702040204020203" pitchFamily="34" charset="0"/>
              <a:cs typeface="Segoe UI Semibold" panose="020B0702040204020203" pitchFamily="34" charset="0"/>
            </a:endParaRPr>
          </a:p>
        </p:txBody>
      </p:sp>
      <p:sp>
        <p:nvSpPr>
          <p:cNvPr id="8" name="Oval 7"/>
          <p:cNvSpPr/>
          <p:nvPr/>
        </p:nvSpPr>
        <p:spPr>
          <a:xfrm>
            <a:off x="4980706" y="2544818"/>
            <a:ext cx="295909" cy="295909"/>
          </a:xfrm>
          <a:prstGeom prst="ellipse">
            <a:avLst/>
          </a:prstGeom>
        </p:spPr>
        <p:style>
          <a:lnRef idx="2">
            <a:schemeClr val="accent3"/>
          </a:lnRef>
          <a:fillRef idx="1">
            <a:schemeClr val="lt1"/>
          </a:fillRef>
          <a:effectRef idx="0">
            <a:schemeClr val="accent3"/>
          </a:effectRef>
          <a:fontRef idx="minor">
            <a:schemeClr val="dk1"/>
          </a:fontRef>
        </p:style>
        <p:txBody>
          <a:bodyPr rtlCol="0" anchor="ctr"/>
          <a:lstStyle/>
          <a:p>
            <a:pPr algn="ctr" defTabSz="932597">
              <a:defRPr/>
            </a:pPr>
            <a:endParaRPr lang="en-GB" sz="1632" kern="0" dirty="0">
              <a:solidFill>
                <a:sysClr val="windowText" lastClr="000000"/>
              </a:solidFill>
              <a:latin typeface="Segoe UI Semibold" panose="020B0702040204020203" pitchFamily="34" charset="0"/>
              <a:cs typeface="Segoe UI Semibold" panose="020B0702040204020203" pitchFamily="34" charset="0"/>
            </a:endParaRPr>
          </a:p>
        </p:txBody>
      </p:sp>
      <p:sp>
        <p:nvSpPr>
          <p:cNvPr id="10" name="Oval 9"/>
          <p:cNvSpPr/>
          <p:nvPr/>
        </p:nvSpPr>
        <p:spPr>
          <a:xfrm>
            <a:off x="5437418" y="2544819"/>
            <a:ext cx="295909" cy="295909"/>
          </a:xfrm>
          <a:prstGeom prst="ellipse">
            <a:avLst/>
          </a:prstGeom>
        </p:spPr>
        <p:style>
          <a:lnRef idx="2">
            <a:schemeClr val="accent3"/>
          </a:lnRef>
          <a:fillRef idx="1">
            <a:schemeClr val="lt1"/>
          </a:fillRef>
          <a:effectRef idx="0">
            <a:schemeClr val="accent3"/>
          </a:effectRef>
          <a:fontRef idx="minor">
            <a:schemeClr val="dk1"/>
          </a:fontRef>
        </p:style>
        <p:txBody>
          <a:bodyPr rtlCol="0" anchor="ctr"/>
          <a:lstStyle/>
          <a:p>
            <a:pPr algn="ctr" defTabSz="932597">
              <a:defRPr/>
            </a:pPr>
            <a:endParaRPr lang="en-GB" sz="1632" kern="0" dirty="0">
              <a:latin typeface="Segoe UI Semibold" panose="020B0702040204020203" pitchFamily="34" charset="0"/>
              <a:cs typeface="Segoe UI Semibold" panose="020B0702040204020203" pitchFamily="34" charset="0"/>
            </a:endParaRPr>
          </a:p>
        </p:txBody>
      </p:sp>
      <p:sp>
        <p:nvSpPr>
          <p:cNvPr id="11" name="Oval 10"/>
          <p:cNvSpPr/>
          <p:nvPr/>
        </p:nvSpPr>
        <p:spPr>
          <a:xfrm>
            <a:off x="5896447" y="2544819"/>
            <a:ext cx="295909" cy="295909"/>
          </a:xfrm>
          <a:prstGeom prst="ellipse">
            <a:avLst/>
          </a:prstGeom>
        </p:spPr>
        <p:style>
          <a:lnRef idx="2">
            <a:schemeClr val="accent3"/>
          </a:lnRef>
          <a:fillRef idx="1">
            <a:schemeClr val="lt1"/>
          </a:fillRef>
          <a:effectRef idx="0">
            <a:schemeClr val="accent3"/>
          </a:effectRef>
          <a:fontRef idx="minor">
            <a:schemeClr val="dk1"/>
          </a:fontRef>
        </p:style>
        <p:txBody>
          <a:bodyPr rtlCol="0" anchor="ctr"/>
          <a:lstStyle/>
          <a:p>
            <a:pPr algn="ctr" defTabSz="932597">
              <a:defRPr/>
            </a:pPr>
            <a:endParaRPr lang="en-GB" sz="1632" kern="0" dirty="0">
              <a:latin typeface="Segoe UI Semibold" panose="020B0702040204020203" pitchFamily="34" charset="0"/>
              <a:cs typeface="Segoe UI Semibold" panose="020B0702040204020203" pitchFamily="34" charset="0"/>
            </a:endParaRPr>
          </a:p>
        </p:txBody>
      </p:sp>
      <p:sp>
        <p:nvSpPr>
          <p:cNvPr id="12" name="Oval 11"/>
          <p:cNvSpPr/>
          <p:nvPr/>
        </p:nvSpPr>
        <p:spPr>
          <a:xfrm>
            <a:off x="6355479" y="2544818"/>
            <a:ext cx="295909" cy="295909"/>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932597">
              <a:defRPr/>
            </a:pPr>
            <a:endParaRPr lang="en-GB" sz="1632" kern="0" dirty="0">
              <a:latin typeface="Segoe UI Semibold" panose="020B0702040204020203" pitchFamily="34" charset="0"/>
              <a:cs typeface="Segoe UI Semibold" panose="020B0702040204020203" pitchFamily="34" charset="0"/>
            </a:endParaRPr>
          </a:p>
        </p:txBody>
      </p:sp>
      <p:sp>
        <p:nvSpPr>
          <p:cNvPr id="13" name="Oval 12"/>
          <p:cNvSpPr/>
          <p:nvPr/>
        </p:nvSpPr>
        <p:spPr>
          <a:xfrm>
            <a:off x="6814511" y="2544818"/>
            <a:ext cx="295909" cy="295909"/>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932597">
              <a:defRPr/>
            </a:pPr>
            <a:endParaRPr lang="en-GB" sz="1632" kern="0" dirty="0">
              <a:latin typeface="Segoe UI Semibold" panose="020B0702040204020203" pitchFamily="34" charset="0"/>
              <a:cs typeface="Segoe UI Semibold" panose="020B0702040204020203" pitchFamily="34" charset="0"/>
            </a:endParaRPr>
          </a:p>
        </p:txBody>
      </p:sp>
      <p:sp>
        <p:nvSpPr>
          <p:cNvPr id="18" name="TextBox 17"/>
          <p:cNvSpPr txBox="1"/>
          <p:nvPr/>
        </p:nvSpPr>
        <p:spPr>
          <a:xfrm>
            <a:off x="2423730" y="2555190"/>
            <a:ext cx="780182" cy="350330"/>
          </a:xfrm>
          <a:prstGeom prst="rect">
            <a:avLst/>
          </a:prstGeom>
          <a:noFill/>
        </p:spPr>
        <p:txBody>
          <a:bodyPr wrap="none" rtlCol="0">
            <a:spAutoFit/>
          </a:bodyPr>
          <a:lstStyle/>
          <a:p>
            <a:pPr algn="r" defTabSz="932597">
              <a:defRPr/>
            </a:pPr>
            <a:r>
              <a:rPr lang="en-US" sz="1632" kern="0" dirty="0" err="1">
                <a:solidFill>
                  <a:sysClr val="windowText" lastClr="000000"/>
                </a:solidFill>
              </a:rPr>
              <a:t>seattle</a:t>
            </a:r>
            <a:endParaRPr lang="en-US" sz="1632" kern="0" dirty="0">
              <a:solidFill>
                <a:sysClr val="windowText" lastClr="000000"/>
              </a:solidFill>
            </a:endParaRPr>
          </a:p>
        </p:txBody>
      </p:sp>
      <p:cxnSp>
        <p:nvCxnSpPr>
          <p:cNvPr id="22" name="Straight Arrow Connector 21"/>
          <p:cNvCxnSpPr>
            <a:stCxn id="35" idx="2"/>
          </p:cNvCxnSpPr>
          <p:nvPr/>
        </p:nvCxnSpPr>
        <p:spPr>
          <a:xfrm flipH="1">
            <a:off x="4212919" y="2256672"/>
            <a:ext cx="4275" cy="17921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3444019" y="1724345"/>
            <a:ext cx="631404" cy="286306"/>
          </a:xfrm>
          <a:prstGeom prst="rect">
            <a:avLst/>
          </a:prstGeom>
          <a:noFill/>
        </p:spPr>
        <p:txBody>
          <a:bodyPr wrap="none" rtlCol="0">
            <a:spAutoFit/>
          </a:bodyPr>
          <a:lstStyle/>
          <a:p>
            <a:pPr algn="ctr" defTabSz="932597">
              <a:defRPr/>
            </a:pPr>
            <a:r>
              <a:rPr lang="en-US" sz="1224" kern="0" dirty="0" err="1">
                <a:solidFill>
                  <a:sysClr val="windowText" lastClr="000000"/>
                </a:solidFill>
              </a:rPr>
              <a:t>seattle</a:t>
            </a:r>
            <a:endParaRPr lang="en-US" sz="1224" kern="0" dirty="0">
              <a:solidFill>
                <a:sysClr val="windowText" lastClr="000000"/>
              </a:solidFill>
            </a:endParaRPr>
          </a:p>
        </p:txBody>
      </p:sp>
      <p:cxnSp>
        <p:nvCxnSpPr>
          <p:cNvPr id="24" name="Straight Arrow Connector 23"/>
          <p:cNvCxnSpPr/>
          <p:nvPr/>
        </p:nvCxnSpPr>
        <p:spPr>
          <a:xfrm flipH="1">
            <a:off x="5128352" y="2251576"/>
            <a:ext cx="1008" cy="26909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4353732" y="1725905"/>
            <a:ext cx="642849" cy="286306"/>
          </a:xfrm>
          <a:prstGeom prst="rect">
            <a:avLst/>
          </a:prstGeom>
          <a:noFill/>
        </p:spPr>
        <p:txBody>
          <a:bodyPr wrap="none" rtlCol="0">
            <a:spAutoFit/>
          </a:bodyPr>
          <a:lstStyle/>
          <a:p>
            <a:pPr algn="ctr" defTabSz="932597">
              <a:defRPr/>
            </a:pPr>
            <a:r>
              <a:rPr lang="en-US" sz="1224" kern="0" dirty="0" err="1">
                <a:solidFill>
                  <a:sysClr val="windowText" lastClr="000000"/>
                </a:solidFill>
              </a:rPr>
              <a:t>denver</a:t>
            </a:r>
            <a:endParaRPr lang="en-US" sz="1224" kern="0" dirty="0">
              <a:solidFill>
                <a:sysClr val="windowText" lastClr="000000"/>
              </a:solidFill>
            </a:endParaRPr>
          </a:p>
        </p:txBody>
      </p:sp>
      <p:cxnSp>
        <p:nvCxnSpPr>
          <p:cNvPr id="30" name="Straight Arrow Connector 29"/>
          <p:cNvCxnSpPr>
            <a:stCxn id="23" idx="2"/>
          </p:cNvCxnSpPr>
          <p:nvPr/>
        </p:nvCxnSpPr>
        <p:spPr>
          <a:xfrm>
            <a:off x="3759721" y="2010652"/>
            <a:ext cx="0" cy="42523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stCxn id="25" idx="2"/>
          </p:cNvCxnSpPr>
          <p:nvPr/>
        </p:nvCxnSpPr>
        <p:spPr>
          <a:xfrm>
            <a:off x="4675157" y="2012211"/>
            <a:ext cx="0" cy="42367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3808301" y="1970366"/>
            <a:ext cx="817785" cy="286306"/>
          </a:xfrm>
          <a:prstGeom prst="rect">
            <a:avLst/>
          </a:prstGeom>
          <a:noFill/>
        </p:spPr>
        <p:txBody>
          <a:bodyPr wrap="none" rtlCol="0">
            <a:spAutoFit/>
          </a:bodyPr>
          <a:lstStyle/>
          <a:p>
            <a:pPr algn="ctr" defTabSz="932597">
              <a:defRPr/>
            </a:pPr>
            <a:r>
              <a:rPr lang="en-US" sz="1224" kern="0" dirty="0" err="1">
                <a:solidFill>
                  <a:sysClr val="windowText" lastClr="000000"/>
                </a:solidFill>
              </a:rPr>
              <a:t>seahawks</a:t>
            </a:r>
            <a:endParaRPr lang="en-US" sz="1224" kern="0" dirty="0">
              <a:solidFill>
                <a:sysClr val="windowText" lastClr="000000"/>
              </a:solidFill>
            </a:endParaRPr>
          </a:p>
        </p:txBody>
      </p:sp>
      <p:sp>
        <p:nvSpPr>
          <p:cNvPr id="36" name="TextBox 35"/>
          <p:cNvSpPr txBox="1"/>
          <p:nvPr/>
        </p:nvSpPr>
        <p:spPr>
          <a:xfrm>
            <a:off x="4740826" y="1978920"/>
            <a:ext cx="709880" cy="286306"/>
          </a:xfrm>
          <a:prstGeom prst="rect">
            <a:avLst/>
          </a:prstGeom>
          <a:noFill/>
        </p:spPr>
        <p:txBody>
          <a:bodyPr wrap="none" rtlCol="0">
            <a:spAutoFit/>
          </a:bodyPr>
          <a:lstStyle/>
          <a:p>
            <a:pPr algn="ctr" defTabSz="932597">
              <a:defRPr/>
            </a:pPr>
            <a:r>
              <a:rPr lang="en-US" sz="1224" kern="0" dirty="0">
                <a:solidFill>
                  <a:sysClr val="windowText" lastClr="000000"/>
                </a:solidFill>
              </a:rPr>
              <a:t>broncos</a:t>
            </a:r>
          </a:p>
        </p:txBody>
      </p:sp>
      <p:cxnSp>
        <p:nvCxnSpPr>
          <p:cNvPr id="41" name="Straight Arrow Connector 40"/>
          <p:cNvCxnSpPr/>
          <p:nvPr/>
        </p:nvCxnSpPr>
        <p:spPr>
          <a:xfrm flipH="1">
            <a:off x="6046451" y="2252247"/>
            <a:ext cx="1008" cy="26909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5274283" y="1726575"/>
            <a:ext cx="637944" cy="286306"/>
          </a:xfrm>
          <a:prstGeom prst="rect">
            <a:avLst/>
          </a:prstGeom>
          <a:noFill/>
        </p:spPr>
        <p:txBody>
          <a:bodyPr wrap="none" rtlCol="0">
            <a:spAutoFit/>
          </a:bodyPr>
          <a:lstStyle/>
          <a:p>
            <a:pPr algn="ctr" defTabSz="932597">
              <a:defRPr/>
            </a:pPr>
            <a:r>
              <a:rPr lang="en-US" sz="1224" kern="0" dirty="0">
                <a:solidFill>
                  <a:sysClr val="windowText" lastClr="000000"/>
                </a:solidFill>
              </a:rPr>
              <a:t>jerseys</a:t>
            </a:r>
          </a:p>
        </p:txBody>
      </p:sp>
      <p:cxnSp>
        <p:nvCxnSpPr>
          <p:cNvPr id="43" name="Straight Arrow Connector 42"/>
          <p:cNvCxnSpPr>
            <a:stCxn id="42" idx="2"/>
          </p:cNvCxnSpPr>
          <p:nvPr/>
        </p:nvCxnSpPr>
        <p:spPr>
          <a:xfrm>
            <a:off x="5593256" y="2012881"/>
            <a:ext cx="1" cy="42367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5607426" y="1979590"/>
            <a:ext cx="812879" cy="286306"/>
          </a:xfrm>
          <a:prstGeom prst="rect">
            <a:avLst/>
          </a:prstGeom>
          <a:noFill/>
        </p:spPr>
        <p:txBody>
          <a:bodyPr wrap="none" rtlCol="0">
            <a:spAutoFit/>
          </a:bodyPr>
          <a:lstStyle/>
          <a:p>
            <a:pPr algn="ctr" defTabSz="932597">
              <a:defRPr/>
            </a:pPr>
            <a:r>
              <a:rPr lang="en-US" sz="1224" kern="0" dirty="0">
                <a:solidFill>
                  <a:sysClr val="windowText" lastClr="000000"/>
                </a:solidFill>
              </a:rPr>
              <a:t>highlights</a:t>
            </a:r>
          </a:p>
        </p:txBody>
      </p:sp>
      <p:cxnSp>
        <p:nvCxnSpPr>
          <p:cNvPr id="45" name="Straight Arrow Connector 44"/>
          <p:cNvCxnSpPr/>
          <p:nvPr/>
        </p:nvCxnSpPr>
        <p:spPr>
          <a:xfrm flipH="1">
            <a:off x="6964550" y="2251576"/>
            <a:ext cx="1008" cy="26909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p:cNvSpPr txBox="1"/>
          <p:nvPr/>
        </p:nvSpPr>
        <p:spPr>
          <a:xfrm>
            <a:off x="6208732" y="1725905"/>
            <a:ext cx="605246" cy="286306"/>
          </a:xfrm>
          <a:prstGeom prst="rect">
            <a:avLst/>
          </a:prstGeom>
          <a:noFill/>
        </p:spPr>
        <p:txBody>
          <a:bodyPr wrap="none" rtlCol="0">
            <a:spAutoFit/>
          </a:bodyPr>
          <a:lstStyle/>
          <a:p>
            <a:pPr algn="ctr" defTabSz="932597">
              <a:defRPr/>
            </a:pPr>
            <a:r>
              <a:rPr lang="en-US" sz="1224" kern="0" dirty="0" err="1">
                <a:solidFill>
                  <a:sysClr val="windowText" lastClr="000000"/>
                </a:solidFill>
              </a:rPr>
              <a:t>wilson</a:t>
            </a:r>
            <a:endParaRPr lang="en-US" sz="1224" kern="0" dirty="0">
              <a:solidFill>
                <a:sysClr val="windowText" lastClr="000000"/>
              </a:solidFill>
            </a:endParaRPr>
          </a:p>
        </p:txBody>
      </p:sp>
      <p:cxnSp>
        <p:nvCxnSpPr>
          <p:cNvPr id="47" name="Straight Arrow Connector 46"/>
          <p:cNvCxnSpPr>
            <a:stCxn id="46" idx="2"/>
          </p:cNvCxnSpPr>
          <p:nvPr/>
        </p:nvCxnSpPr>
        <p:spPr>
          <a:xfrm>
            <a:off x="6511355" y="2012211"/>
            <a:ext cx="0" cy="42367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6553320" y="1978920"/>
            <a:ext cx="757293" cy="286306"/>
          </a:xfrm>
          <a:prstGeom prst="rect">
            <a:avLst/>
          </a:prstGeom>
          <a:noFill/>
        </p:spPr>
        <p:txBody>
          <a:bodyPr wrap="none" rtlCol="0">
            <a:spAutoFit/>
          </a:bodyPr>
          <a:lstStyle/>
          <a:p>
            <a:pPr algn="ctr" defTabSz="932597">
              <a:defRPr/>
            </a:pPr>
            <a:r>
              <a:rPr lang="en-US" sz="1224" kern="0" dirty="0" err="1">
                <a:solidFill>
                  <a:sysClr val="windowText" lastClr="000000"/>
                </a:solidFill>
              </a:rPr>
              <a:t>sherman</a:t>
            </a:r>
            <a:endParaRPr lang="en-US" sz="1224" kern="0" dirty="0">
              <a:solidFill>
                <a:sysClr val="windowText" lastClr="000000"/>
              </a:solidFill>
            </a:endParaRPr>
          </a:p>
        </p:txBody>
      </p:sp>
      <p:sp>
        <p:nvSpPr>
          <p:cNvPr id="29" name="Rounded Rectangle 28"/>
          <p:cNvSpPr/>
          <p:nvPr/>
        </p:nvSpPr>
        <p:spPr>
          <a:xfrm>
            <a:off x="3518787" y="3033028"/>
            <a:ext cx="7346093" cy="371232"/>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defTabSz="932597">
              <a:defRPr/>
            </a:pPr>
            <a:endParaRPr lang="en-GB" sz="1632" kern="0">
              <a:solidFill>
                <a:sysClr val="windowText" lastClr="000000"/>
              </a:solidFill>
            </a:endParaRPr>
          </a:p>
        </p:txBody>
      </p:sp>
      <p:sp>
        <p:nvSpPr>
          <p:cNvPr id="32" name="Oval 31"/>
          <p:cNvSpPr/>
          <p:nvPr/>
        </p:nvSpPr>
        <p:spPr>
          <a:xfrm>
            <a:off x="3606216" y="3070690"/>
            <a:ext cx="295909" cy="295909"/>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932597">
              <a:defRPr/>
            </a:pPr>
            <a:endParaRPr lang="en-GB" sz="1632" kern="0" dirty="0">
              <a:latin typeface="Segoe UI Semibold" panose="020B0702040204020203" pitchFamily="34" charset="0"/>
              <a:cs typeface="Segoe UI Semibold" panose="020B0702040204020203" pitchFamily="34" charset="0"/>
            </a:endParaRPr>
          </a:p>
        </p:txBody>
      </p:sp>
      <p:sp>
        <p:nvSpPr>
          <p:cNvPr id="33" name="Oval 32"/>
          <p:cNvSpPr/>
          <p:nvPr/>
        </p:nvSpPr>
        <p:spPr>
          <a:xfrm>
            <a:off x="4065248" y="3070689"/>
            <a:ext cx="295909" cy="295909"/>
          </a:xfrm>
          <a:prstGeom prst="ellipse">
            <a:avLst/>
          </a:prstGeom>
        </p:spPr>
        <p:style>
          <a:lnRef idx="2">
            <a:schemeClr val="accent3"/>
          </a:lnRef>
          <a:fillRef idx="1">
            <a:schemeClr val="lt1"/>
          </a:fillRef>
          <a:effectRef idx="0">
            <a:schemeClr val="accent3"/>
          </a:effectRef>
          <a:fontRef idx="minor">
            <a:schemeClr val="dk1"/>
          </a:fontRef>
        </p:style>
        <p:txBody>
          <a:bodyPr rtlCol="0" anchor="ctr"/>
          <a:lstStyle/>
          <a:p>
            <a:pPr algn="ctr" defTabSz="932597">
              <a:defRPr/>
            </a:pPr>
            <a:endParaRPr lang="en-GB" sz="1632" kern="0" dirty="0">
              <a:solidFill>
                <a:sysClr val="windowText" lastClr="000000"/>
              </a:solidFill>
              <a:latin typeface="Segoe UI Semibold" panose="020B0702040204020203" pitchFamily="34" charset="0"/>
              <a:cs typeface="Segoe UI Semibold" panose="020B0702040204020203" pitchFamily="34" charset="0"/>
            </a:endParaRPr>
          </a:p>
        </p:txBody>
      </p:sp>
      <p:sp>
        <p:nvSpPr>
          <p:cNvPr id="34" name="Oval 33"/>
          <p:cNvSpPr/>
          <p:nvPr/>
        </p:nvSpPr>
        <p:spPr>
          <a:xfrm>
            <a:off x="4524278" y="3070688"/>
            <a:ext cx="295909" cy="295909"/>
          </a:xfrm>
          <a:prstGeom prst="ellipse">
            <a:avLst/>
          </a:prstGeom>
        </p:spPr>
        <p:style>
          <a:lnRef idx="2">
            <a:schemeClr val="accent3"/>
          </a:lnRef>
          <a:fillRef idx="1">
            <a:schemeClr val="lt1"/>
          </a:fillRef>
          <a:effectRef idx="0">
            <a:schemeClr val="accent3"/>
          </a:effectRef>
          <a:fontRef idx="minor">
            <a:schemeClr val="dk1"/>
          </a:fontRef>
        </p:style>
        <p:txBody>
          <a:bodyPr rtlCol="0" anchor="ctr"/>
          <a:lstStyle/>
          <a:p>
            <a:pPr algn="ctr" defTabSz="932597">
              <a:defRPr/>
            </a:pPr>
            <a:endParaRPr lang="en-GB" sz="1632" kern="0" dirty="0">
              <a:solidFill>
                <a:sysClr val="windowText" lastClr="000000"/>
              </a:solidFill>
              <a:latin typeface="Segoe UI Semibold" panose="020B0702040204020203" pitchFamily="34" charset="0"/>
              <a:cs typeface="Segoe UI Semibold" panose="020B0702040204020203" pitchFamily="34" charset="0"/>
            </a:endParaRPr>
          </a:p>
        </p:txBody>
      </p:sp>
      <p:sp>
        <p:nvSpPr>
          <p:cNvPr id="37" name="Oval 36"/>
          <p:cNvSpPr/>
          <p:nvPr/>
        </p:nvSpPr>
        <p:spPr>
          <a:xfrm>
            <a:off x="4983310" y="3070688"/>
            <a:ext cx="295909" cy="295909"/>
          </a:xfrm>
          <a:prstGeom prst="ellipse">
            <a:avLst/>
          </a:prstGeom>
        </p:spPr>
        <p:style>
          <a:lnRef idx="2">
            <a:schemeClr val="accent3"/>
          </a:lnRef>
          <a:fillRef idx="1">
            <a:schemeClr val="lt1"/>
          </a:fillRef>
          <a:effectRef idx="0">
            <a:schemeClr val="accent3"/>
          </a:effectRef>
          <a:fontRef idx="minor">
            <a:schemeClr val="dk1"/>
          </a:fontRef>
        </p:style>
        <p:txBody>
          <a:bodyPr rtlCol="0" anchor="ctr"/>
          <a:lstStyle/>
          <a:p>
            <a:pPr algn="ctr" defTabSz="932597">
              <a:defRPr/>
            </a:pPr>
            <a:endParaRPr lang="en-GB" sz="1632" kern="0" dirty="0">
              <a:solidFill>
                <a:sysClr val="windowText" lastClr="000000"/>
              </a:solidFill>
              <a:latin typeface="Segoe UI Semibold" panose="020B0702040204020203" pitchFamily="34" charset="0"/>
              <a:cs typeface="Segoe UI Semibold" panose="020B0702040204020203" pitchFamily="34" charset="0"/>
            </a:endParaRPr>
          </a:p>
        </p:txBody>
      </p:sp>
      <p:sp>
        <p:nvSpPr>
          <p:cNvPr id="38" name="Oval 37"/>
          <p:cNvSpPr/>
          <p:nvPr/>
        </p:nvSpPr>
        <p:spPr>
          <a:xfrm>
            <a:off x="5440022" y="3070690"/>
            <a:ext cx="295909" cy="295909"/>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932597">
              <a:defRPr/>
            </a:pPr>
            <a:endParaRPr lang="en-GB" sz="1632" kern="0" dirty="0">
              <a:latin typeface="Segoe UI Semibold" panose="020B0702040204020203" pitchFamily="34" charset="0"/>
              <a:cs typeface="Segoe UI Semibold" panose="020B0702040204020203" pitchFamily="34" charset="0"/>
            </a:endParaRPr>
          </a:p>
        </p:txBody>
      </p:sp>
      <p:sp>
        <p:nvSpPr>
          <p:cNvPr id="39" name="Oval 38"/>
          <p:cNvSpPr/>
          <p:nvPr/>
        </p:nvSpPr>
        <p:spPr>
          <a:xfrm>
            <a:off x="5899052" y="3070689"/>
            <a:ext cx="295909" cy="295909"/>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932597">
              <a:defRPr/>
            </a:pPr>
            <a:endParaRPr lang="en-GB" sz="1632" kern="0" dirty="0">
              <a:latin typeface="Segoe UI Semibold" panose="020B0702040204020203" pitchFamily="34" charset="0"/>
              <a:cs typeface="Segoe UI Semibold" panose="020B0702040204020203" pitchFamily="34" charset="0"/>
            </a:endParaRPr>
          </a:p>
        </p:txBody>
      </p:sp>
      <p:sp>
        <p:nvSpPr>
          <p:cNvPr id="40" name="Oval 39"/>
          <p:cNvSpPr/>
          <p:nvPr/>
        </p:nvSpPr>
        <p:spPr>
          <a:xfrm>
            <a:off x="6358083" y="3070688"/>
            <a:ext cx="295909" cy="295909"/>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932597">
              <a:defRPr/>
            </a:pPr>
            <a:endParaRPr lang="en-GB" sz="1632" kern="0" dirty="0">
              <a:latin typeface="Segoe UI Semibold" panose="020B0702040204020203" pitchFamily="34" charset="0"/>
              <a:cs typeface="Segoe UI Semibold" panose="020B0702040204020203" pitchFamily="34" charset="0"/>
            </a:endParaRPr>
          </a:p>
        </p:txBody>
      </p:sp>
      <p:sp>
        <p:nvSpPr>
          <p:cNvPr id="49" name="Oval 48"/>
          <p:cNvSpPr/>
          <p:nvPr/>
        </p:nvSpPr>
        <p:spPr>
          <a:xfrm>
            <a:off x="6817115" y="3070688"/>
            <a:ext cx="295909" cy="295909"/>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932597">
              <a:defRPr/>
            </a:pPr>
            <a:endParaRPr lang="en-GB" sz="1632" kern="0" dirty="0">
              <a:latin typeface="Segoe UI Semibold" panose="020B0702040204020203" pitchFamily="34" charset="0"/>
              <a:cs typeface="Segoe UI Semibold" panose="020B0702040204020203" pitchFamily="34" charset="0"/>
            </a:endParaRPr>
          </a:p>
        </p:txBody>
      </p:sp>
      <p:sp>
        <p:nvSpPr>
          <p:cNvPr id="50" name="TextBox 49"/>
          <p:cNvSpPr txBox="1"/>
          <p:nvPr/>
        </p:nvSpPr>
        <p:spPr>
          <a:xfrm>
            <a:off x="2174186" y="3061689"/>
            <a:ext cx="1028688" cy="350330"/>
          </a:xfrm>
          <a:prstGeom prst="rect">
            <a:avLst/>
          </a:prstGeom>
          <a:noFill/>
        </p:spPr>
        <p:txBody>
          <a:bodyPr wrap="none" rtlCol="0">
            <a:spAutoFit/>
          </a:bodyPr>
          <a:lstStyle/>
          <a:p>
            <a:pPr algn="r" defTabSz="932597">
              <a:defRPr/>
            </a:pPr>
            <a:r>
              <a:rPr lang="en-US" sz="1632" kern="0" dirty="0" err="1">
                <a:solidFill>
                  <a:sysClr val="windowText" lastClr="000000"/>
                </a:solidFill>
              </a:rPr>
              <a:t>seahawks</a:t>
            </a:r>
            <a:endParaRPr lang="en-US" sz="1632" kern="0" dirty="0">
              <a:solidFill>
                <a:sysClr val="windowText" lastClr="000000"/>
              </a:solidFill>
            </a:endParaRPr>
          </a:p>
        </p:txBody>
      </p:sp>
      <p:sp>
        <p:nvSpPr>
          <p:cNvPr id="51" name="Rounded Rectangle 50"/>
          <p:cNvSpPr/>
          <p:nvPr/>
        </p:nvSpPr>
        <p:spPr>
          <a:xfrm>
            <a:off x="3516183" y="3558898"/>
            <a:ext cx="7346093" cy="371232"/>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defTabSz="932597">
              <a:defRPr/>
            </a:pPr>
            <a:endParaRPr lang="en-GB" sz="1632" kern="0">
              <a:solidFill>
                <a:sysClr val="windowText" lastClr="000000"/>
              </a:solidFill>
            </a:endParaRPr>
          </a:p>
        </p:txBody>
      </p:sp>
      <p:sp>
        <p:nvSpPr>
          <p:cNvPr id="52" name="Oval 51"/>
          <p:cNvSpPr/>
          <p:nvPr/>
        </p:nvSpPr>
        <p:spPr>
          <a:xfrm>
            <a:off x="3603612" y="3596560"/>
            <a:ext cx="295909" cy="295909"/>
          </a:xfrm>
          <a:prstGeom prst="ellipse">
            <a:avLst/>
          </a:prstGeom>
        </p:spPr>
        <p:style>
          <a:lnRef idx="2">
            <a:schemeClr val="accent3"/>
          </a:lnRef>
          <a:fillRef idx="1">
            <a:schemeClr val="lt1"/>
          </a:fillRef>
          <a:effectRef idx="0">
            <a:schemeClr val="accent3"/>
          </a:effectRef>
          <a:fontRef idx="minor">
            <a:schemeClr val="dk1"/>
          </a:fontRef>
        </p:style>
        <p:txBody>
          <a:bodyPr rtlCol="0" anchor="ctr"/>
          <a:lstStyle/>
          <a:p>
            <a:pPr algn="ctr" defTabSz="932597">
              <a:defRPr/>
            </a:pPr>
            <a:endParaRPr lang="en-GB" sz="1632" kern="0" dirty="0">
              <a:solidFill>
                <a:sysClr val="windowText" lastClr="000000"/>
              </a:solidFill>
              <a:latin typeface="Segoe UI Semibold" panose="020B0702040204020203" pitchFamily="34" charset="0"/>
              <a:cs typeface="Segoe UI Semibold" panose="020B0702040204020203" pitchFamily="34" charset="0"/>
            </a:endParaRPr>
          </a:p>
        </p:txBody>
      </p:sp>
      <p:sp>
        <p:nvSpPr>
          <p:cNvPr id="53" name="Oval 52"/>
          <p:cNvSpPr/>
          <p:nvPr/>
        </p:nvSpPr>
        <p:spPr>
          <a:xfrm>
            <a:off x="4062644" y="3596560"/>
            <a:ext cx="295909" cy="295909"/>
          </a:xfrm>
          <a:prstGeom prst="ellipse">
            <a:avLst/>
          </a:prstGeom>
        </p:spPr>
        <p:style>
          <a:lnRef idx="2">
            <a:schemeClr val="accent3"/>
          </a:lnRef>
          <a:fillRef idx="1">
            <a:schemeClr val="lt1"/>
          </a:fillRef>
          <a:effectRef idx="0">
            <a:schemeClr val="accent3"/>
          </a:effectRef>
          <a:fontRef idx="minor">
            <a:schemeClr val="dk1"/>
          </a:fontRef>
        </p:style>
        <p:txBody>
          <a:bodyPr rtlCol="0" anchor="ctr"/>
          <a:lstStyle/>
          <a:p>
            <a:pPr algn="ctr" defTabSz="932597">
              <a:defRPr/>
            </a:pPr>
            <a:endParaRPr lang="en-GB" sz="1632" kern="0" dirty="0">
              <a:solidFill>
                <a:sysClr val="windowText" lastClr="000000"/>
              </a:solidFill>
              <a:latin typeface="Segoe UI Semibold" panose="020B0702040204020203" pitchFamily="34" charset="0"/>
              <a:cs typeface="Segoe UI Semibold" panose="020B0702040204020203" pitchFamily="34" charset="0"/>
            </a:endParaRPr>
          </a:p>
        </p:txBody>
      </p:sp>
      <p:sp>
        <p:nvSpPr>
          <p:cNvPr id="54" name="Oval 53"/>
          <p:cNvSpPr/>
          <p:nvPr/>
        </p:nvSpPr>
        <p:spPr>
          <a:xfrm>
            <a:off x="4521674" y="3596559"/>
            <a:ext cx="295909" cy="295909"/>
          </a:xfrm>
          <a:prstGeom prst="ellipse">
            <a:avLst/>
          </a:prstGeom>
        </p:spPr>
        <p:style>
          <a:lnRef idx="2">
            <a:schemeClr val="accent3"/>
          </a:lnRef>
          <a:fillRef idx="1">
            <a:schemeClr val="lt1"/>
          </a:fillRef>
          <a:effectRef idx="0">
            <a:schemeClr val="accent3"/>
          </a:effectRef>
          <a:fontRef idx="minor">
            <a:schemeClr val="dk1"/>
          </a:fontRef>
        </p:style>
        <p:txBody>
          <a:bodyPr rtlCol="0" anchor="ctr"/>
          <a:lstStyle/>
          <a:p>
            <a:pPr algn="ctr" defTabSz="932597">
              <a:defRPr/>
            </a:pPr>
            <a:endParaRPr lang="en-GB" sz="1632" kern="0" dirty="0">
              <a:solidFill>
                <a:sysClr val="windowText" lastClr="000000"/>
              </a:solidFill>
              <a:latin typeface="Segoe UI Semibold" panose="020B0702040204020203" pitchFamily="34" charset="0"/>
              <a:cs typeface="Segoe UI Semibold" panose="020B0702040204020203" pitchFamily="34" charset="0"/>
            </a:endParaRPr>
          </a:p>
        </p:txBody>
      </p:sp>
      <p:sp>
        <p:nvSpPr>
          <p:cNvPr id="55" name="Oval 54"/>
          <p:cNvSpPr/>
          <p:nvPr/>
        </p:nvSpPr>
        <p:spPr>
          <a:xfrm>
            <a:off x="4980706" y="3596559"/>
            <a:ext cx="295909" cy="295909"/>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932597">
              <a:defRPr/>
            </a:pPr>
            <a:endParaRPr lang="en-GB" sz="1632" kern="0" dirty="0">
              <a:latin typeface="Segoe UI Semibold" panose="020B0702040204020203" pitchFamily="34" charset="0"/>
              <a:cs typeface="Segoe UI Semibold" panose="020B0702040204020203" pitchFamily="34" charset="0"/>
            </a:endParaRPr>
          </a:p>
        </p:txBody>
      </p:sp>
      <p:sp>
        <p:nvSpPr>
          <p:cNvPr id="56" name="Oval 55"/>
          <p:cNvSpPr/>
          <p:nvPr/>
        </p:nvSpPr>
        <p:spPr>
          <a:xfrm>
            <a:off x="5437418" y="3596560"/>
            <a:ext cx="295909" cy="295909"/>
          </a:xfrm>
          <a:prstGeom prst="ellipse">
            <a:avLst/>
          </a:prstGeom>
        </p:spPr>
        <p:style>
          <a:lnRef idx="2">
            <a:schemeClr val="accent3"/>
          </a:lnRef>
          <a:fillRef idx="1">
            <a:schemeClr val="lt1"/>
          </a:fillRef>
          <a:effectRef idx="0">
            <a:schemeClr val="accent3"/>
          </a:effectRef>
          <a:fontRef idx="minor">
            <a:schemeClr val="dk1"/>
          </a:fontRef>
        </p:style>
        <p:txBody>
          <a:bodyPr rtlCol="0" anchor="ctr"/>
          <a:lstStyle/>
          <a:p>
            <a:pPr algn="ctr" defTabSz="932597">
              <a:defRPr/>
            </a:pPr>
            <a:endParaRPr lang="en-GB" sz="1632" kern="0" dirty="0">
              <a:latin typeface="Segoe UI Semibold" panose="020B0702040204020203" pitchFamily="34" charset="0"/>
              <a:cs typeface="Segoe UI Semibold" panose="020B0702040204020203" pitchFamily="34" charset="0"/>
            </a:endParaRPr>
          </a:p>
        </p:txBody>
      </p:sp>
      <p:sp>
        <p:nvSpPr>
          <p:cNvPr id="57" name="Oval 56"/>
          <p:cNvSpPr/>
          <p:nvPr/>
        </p:nvSpPr>
        <p:spPr>
          <a:xfrm>
            <a:off x="5896447" y="3596560"/>
            <a:ext cx="295909" cy="295909"/>
          </a:xfrm>
          <a:prstGeom prst="ellipse">
            <a:avLst/>
          </a:prstGeom>
        </p:spPr>
        <p:style>
          <a:lnRef idx="2">
            <a:schemeClr val="accent3"/>
          </a:lnRef>
          <a:fillRef idx="1">
            <a:schemeClr val="lt1"/>
          </a:fillRef>
          <a:effectRef idx="0">
            <a:schemeClr val="accent3"/>
          </a:effectRef>
          <a:fontRef idx="minor">
            <a:schemeClr val="dk1"/>
          </a:fontRef>
        </p:style>
        <p:txBody>
          <a:bodyPr rtlCol="0" anchor="ctr"/>
          <a:lstStyle/>
          <a:p>
            <a:pPr algn="ctr" defTabSz="932597">
              <a:defRPr/>
            </a:pPr>
            <a:endParaRPr lang="en-GB" sz="1632" kern="0" dirty="0">
              <a:latin typeface="Segoe UI Semibold" panose="020B0702040204020203" pitchFamily="34" charset="0"/>
              <a:cs typeface="Segoe UI Semibold" panose="020B0702040204020203" pitchFamily="34" charset="0"/>
            </a:endParaRPr>
          </a:p>
        </p:txBody>
      </p:sp>
      <p:sp>
        <p:nvSpPr>
          <p:cNvPr id="58" name="Oval 57"/>
          <p:cNvSpPr/>
          <p:nvPr/>
        </p:nvSpPr>
        <p:spPr>
          <a:xfrm>
            <a:off x="6355479" y="3596559"/>
            <a:ext cx="295909" cy="295909"/>
          </a:xfrm>
          <a:prstGeom prst="ellipse">
            <a:avLst/>
          </a:prstGeom>
        </p:spPr>
        <p:style>
          <a:lnRef idx="2">
            <a:schemeClr val="accent3"/>
          </a:lnRef>
          <a:fillRef idx="1">
            <a:schemeClr val="lt1"/>
          </a:fillRef>
          <a:effectRef idx="0">
            <a:schemeClr val="accent3"/>
          </a:effectRef>
          <a:fontRef idx="minor">
            <a:schemeClr val="dk1"/>
          </a:fontRef>
        </p:style>
        <p:txBody>
          <a:bodyPr rtlCol="0" anchor="ctr"/>
          <a:lstStyle/>
          <a:p>
            <a:pPr algn="ctr" defTabSz="932597">
              <a:defRPr/>
            </a:pPr>
            <a:endParaRPr lang="en-GB" sz="1632" kern="0" dirty="0">
              <a:solidFill>
                <a:sysClr val="windowText" lastClr="000000"/>
              </a:solidFill>
              <a:latin typeface="Segoe UI Semibold" panose="020B0702040204020203" pitchFamily="34" charset="0"/>
              <a:cs typeface="Segoe UI Semibold" panose="020B0702040204020203" pitchFamily="34" charset="0"/>
            </a:endParaRPr>
          </a:p>
        </p:txBody>
      </p:sp>
      <p:sp>
        <p:nvSpPr>
          <p:cNvPr id="59" name="Oval 58"/>
          <p:cNvSpPr/>
          <p:nvPr/>
        </p:nvSpPr>
        <p:spPr>
          <a:xfrm>
            <a:off x="6814511" y="3596559"/>
            <a:ext cx="295909" cy="295909"/>
          </a:xfrm>
          <a:prstGeom prst="ellipse">
            <a:avLst/>
          </a:prstGeom>
        </p:spPr>
        <p:style>
          <a:lnRef idx="2">
            <a:schemeClr val="accent3"/>
          </a:lnRef>
          <a:fillRef idx="1">
            <a:schemeClr val="lt1"/>
          </a:fillRef>
          <a:effectRef idx="0">
            <a:schemeClr val="accent3"/>
          </a:effectRef>
          <a:fontRef idx="minor">
            <a:schemeClr val="dk1"/>
          </a:fontRef>
        </p:style>
        <p:txBody>
          <a:bodyPr rtlCol="0" anchor="ctr"/>
          <a:lstStyle/>
          <a:p>
            <a:pPr algn="ctr" defTabSz="932597">
              <a:defRPr/>
            </a:pPr>
            <a:endParaRPr lang="en-GB" sz="1632" kern="0" dirty="0">
              <a:latin typeface="Segoe UI Semibold" panose="020B0702040204020203" pitchFamily="34" charset="0"/>
              <a:cs typeface="Segoe UI Semibold" panose="020B0702040204020203" pitchFamily="34" charset="0"/>
            </a:endParaRPr>
          </a:p>
        </p:txBody>
      </p:sp>
      <p:sp>
        <p:nvSpPr>
          <p:cNvPr id="60" name="TextBox 59"/>
          <p:cNvSpPr txBox="1"/>
          <p:nvPr/>
        </p:nvSpPr>
        <p:spPr>
          <a:xfrm>
            <a:off x="2408534" y="3585865"/>
            <a:ext cx="798166" cy="350330"/>
          </a:xfrm>
          <a:prstGeom prst="rect">
            <a:avLst/>
          </a:prstGeom>
          <a:noFill/>
        </p:spPr>
        <p:txBody>
          <a:bodyPr wrap="none" rtlCol="0">
            <a:spAutoFit/>
          </a:bodyPr>
          <a:lstStyle/>
          <a:p>
            <a:pPr algn="r" defTabSz="932597">
              <a:defRPr/>
            </a:pPr>
            <a:r>
              <a:rPr lang="en-US" sz="1632" kern="0" dirty="0" err="1">
                <a:solidFill>
                  <a:sysClr val="windowText" lastClr="000000"/>
                </a:solidFill>
              </a:rPr>
              <a:t>denver</a:t>
            </a:r>
            <a:endParaRPr lang="en-US" sz="1632" kern="0" dirty="0">
              <a:solidFill>
                <a:sysClr val="windowText" lastClr="000000"/>
              </a:solidFill>
            </a:endParaRPr>
          </a:p>
        </p:txBody>
      </p:sp>
      <p:sp>
        <p:nvSpPr>
          <p:cNvPr id="61" name="Rounded Rectangle 60"/>
          <p:cNvSpPr/>
          <p:nvPr/>
        </p:nvSpPr>
        <p:spPr>
          <a:xfrm>
            <a:off x="3518787" y="4084768"/>
            <a:ext cx="7346093" cy="371232"/>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defTabSz="932597">
              <a:defRPr/>
            </a:pPr>
            <a:endParaRPr lang="en-GB" sz="1632" kern="0">
              <a:solidFill>
                <a:sysClr val="windowText" lastClr="000000"/>
              </a:solidFill>
            </a:endParaRPr>
          </a:p>
        </p:txBody>
      </p:sp>
      <p:sp>
        <p:nvSpPr>
          <p:cNvPr id="62" name="Oval 61"/>
          <p:cNvSpPr/>
          <p:nvPr/>
        </p:nvSpPr>
        <p:spPr>
          <a:xfrm>
            <a:off x="3606216" y="4122430"/>
            <a:ext cx="295909" cy="295909"/>
          </a:xfrm>
          <a:prstGeom prst="ellipse">
            <a:avLst/>
          </a:prstGeom>
        </p:spPr>
        <p:style>
          <a:lnRef idx="2">
            <a:schemeClr val="accent3"/>
          </a:lnRef>
          <a:fillRef idx="1">
            <a:schemeClr val="lt1"/>
          </a:fillRef>
          <a:effectRef idx="0">
            <a:schemeClr val="accent3"/>
          </a:effectRef>
          <a:fontRef idx="minor">
            <a:schemeClr val="dk1"/>
          </a:fontRef>
        </p:style>
        <p:txBody>
          <a:bodyPr rtlCol="0" anchor="ctr"/>
          <a:lstStyle/>
          <a:p>
            <a:pPr algn="ctr" defTabSz="932597">
              <a:defRPr/>
            </a:pPr>
            <a:endParaRPr lang="en-GB" sz="1632" kern="0" dirty="0">
              <a:solidFill>
                <a:sysClr val="windowText" lastClr="000000"/>
              </a:solidFill>
              <a:latin typeface="Segoe UI Semibold" panose="020B0702040204020203" pitchFamily="34" charset="0"/>
              <a:cs typeface="Segoe UI Semibold" panose="020B0702040204020203" pitchFamily="34" charset="0"/>
            </a:endParaRPr>
          </a:p>
        </p:txBody>
      </p:sp>
      <p:sp>
        <p:nvSpPr>
          <p:cNvPr id="63" name="Oval 62"/>
          <p:cNvSpPr/>
          <p:nvPr/>
        </p:nvSpPr>
        <p:spPr>
          <a:xfrm>
            <a:off x="4065248" y="4122429"/>
            <a:ext cx="295909" cy="295909"/>
          </a:xfrm>
          <a:prstGeom prst="ellipse">
            <a:avLst/>
          </a:prstGeom>
        </p:spPr>
        <p:style>
          <a:lnRef idx="2">
            <a:schemeClr val="accent3"/>
          </a:lnRef>
          <a:fillRef idx="1">
            <a:schemeClr val="lt1"/>
          </a:fillRef>
          <a:effectRef idx="0">
            <a:schemeClr val="accent3"/>
          </a:effectRef>
          <a:fontRef idx="minor">
            <a:schemeClr val="dk1"/>
          </a:fontRef>
        </p:style>
        <p:txBody>
          <a:bodyPr rtlCol="0" anchor="ctr"/>
          <a:lstStyle/>
          <a:p>
            <a:pPr algn="ctr" defTabSz="932597">
              <a:defRPr/>
            </a:pPr>
            <a:endParaRPr lang="en-GB" sz="1632" kern="0" dirty="0">
              <a:solidFill>
                <a:sysClr val="windowText" lastClr="000000"/>
              </a:solidFill>
              <a:latin typeface="Segoe UI Semibold" panose="020B0702040204020203" pitchFamily="34" charset="0"/>
              <a:cs typeface="Segoe UI Semibold" panose="020B0702040204020203" pitchFamily="34" charset="0"/>
            </a:endParaRPr>
          </a:p>
        </p:txBody>
      </p:sp>
      <p:sp>
        <p:nvSpPr>
          <p:cNvPr id="64" name="Oval 63"/>
          <p:cNvSpPr/>
          <p:nvPr/>
        </p:nvSpPr>
        <p:spPr>
          <a:xfrm>
            <a:off x="4524278" y="4122429"/>
            <a:ext cx="295909" cy="29590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GB" sz="1632" kern="0" dirty="0">
              <a:latin typeface="Segoe UI Semibold" panose="020B0702040204020203" pitchFamily="34" charset="0"/>
              <a:cs typeface="Segoe UI Semibold" panose="020B0702040204020203" pitchFamily="34" charset="0"/>
            </a:endParaRPr>
          </a:p>
        </p:txBody>
      </p:sp>
      <p:sp>
        <p:nvSpPr>
          <p:cNvPr id="65" name="Oval 64"/>
          <p:cNvSpPr/>
          <p:nvPr/>
        </p:nvSpPr>
        <p:spPr>
          <a:xfrm>
            <a:off x="4983310" y="4122429"/>
            <a:ext cx="295909" cy="295909"/>
          </a:xfrm>
          <a:prstGeom prst="ellipse">
            <a:avLst/>
          </a:prstGeom>
        </p:spPr>
        <p:style>
          <a:lnRef idx="2">
            <a:schemeClr val="accent3"/>
          </a:lnRef>
          <a:fillRef idx="1">
            <a:schemeClr val="lt1"/>
          </a:fillRef>
          <a:effectRef idx="0">
            <a:schemeClr val="accent3"/>
          </a:effectRef>
          <a:fontRef idx="minor">
            <a:schemeClr val="dk1"/>
          </a:fontRef>
        </p:style>
        <p:txBody>
          <a:bodyPr rtlCol="0" anchor="ctr"/>
          <a:lstStyle/>
          <a:p>
            <a:pPr algn="ctr" defTabSz="932597">
              <a:defRPr/>
            </a:pPr>
            <a:endParaRPr lang="en-GB" sz="1632" kern="0" dirty="0">
              <a:solidFill>
                <a:sysClr val="windowText" lastClr="000000"/>
              </a:solidFill>
              <a:latin typeface="Segoe UI Semibold" panose="020B0702040204020203" pitchFamily="34" charset="0"/>
              <a:cs typeface="Segoe UI Semibold" panose="020B0702040204020203" pitchFamily="34" charset="0"/>
            </a:endParaRPr>
          </a:p>
        </p:txBody>
      </p:sp>
      <p:sp>
        <p:nvSpPr>
          <p:cNvPr id="66" name="Oval 65"/>
          <p:cNvSpPr/>
          <p:nvPr/>
        </p:nvSpPr>
        <p:spPr>
          <a:xfrm>
            <a:off x="5440022" y="4122430"/>
            <a:ext cx="295909" cy="29590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GB" sz="1632" kern="0" dirty="0">
              <a:latin typeface="Segoe UI Semibold" panose="020B0702040204020203" pitchFamily="34" charset="0"/>
              <a:cs typeface="Segoe UI Semibold" panose="020B0702040204020203" pitchFamily="34" charset="0"/>
            </a:endParaRPr>
          </a:p>
        </p:txBody>
      </p:sp>
      <p:sp>
        <p:nvSpPr>
          <p:cNvPr id="67" name="Oval 66"/>
          <p:cNvSpPr/>
          <p:nvPr/>
        </p:nvSpPr>
        <p:spPr>
          <a:xfrm>
            <a:off x="5899052" y="4122429"/>
            <a:ext cx="295909" cy="29590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GB" sz="1632" kern="0" dirty="0">
              <a:latin typeface="Segoe UI Semibold" panose="020B0702040204020203" pitchFamily="34" charset="0"/>
              <a:cs typeface="Segoe UI Semibold" panose="020B0702040204020203" pitchFamily="34" charset="0"/>
            </a:endParaRPr>
          </a:p>
        </p:txBody>
      </p:sp>
      <p:sp>
        <p:nvSpPr>
          <p:cNvPr id="68" name="Oval 67"/>
          <p:cNvSpPr/>
          <p:nvPr/>
        </p:nvSpPr>
        <p:spPr>
          <a:xfrm>
            <a:off x="6358083" y="4122429"/>
            <a:ext cx="295909" cy="295909"/>
          </a:xfrm>
          <a:prstGeom prst="ellipse">
            <a:avLst/>
          </a:prstGeom>
        </p:spPr>
        <p:style>
          <a:lnRef idx="2">
            <a:schemeClr val="accent3"/>
          </a:lnRef>
          <a:fillRef idx="1">
            <a:schemeClr val="lt1"/>
          </a:fillRef>
          <a:effectRef idx="0">
            <a:schemeClr val="accent3"/>
          </a:effectRef>
          <a:fontRef idx="minor">
            <a:schemeClr val="dk1"/>
          </a:fontRef>
        </p:style>
        <p:txBody>
          <a:bodyPr rtlCol="0" anchor="ctr"/>
          <a:lstStyle/>
          <a:p>
            <a:pPr algn="ctr" defTabSz="932597">
              <a:defRPr/>
            </a:pPr>
            <a:endParaRPr lang="en-GB" sz="1632" kern="0" dirty="0">
              <a:solidFill>
                <a:sysClr val="windowText" lastClr="000000"/>
              </a:solidFill>
              <a:latin typeface="Segoe UI Semibold" panose="020B0702040204020203" pitchFamily="34" charset="0"/>
              <a:cs typeface="Segoe UI Semibold" panose="020B0702040204020203" pitchFamily="34" charset="0"/>
            </a:endParaRPr>
          </a:p>
        </p:txBody>
      </p:sp>
      <p:sp>
        <p:nvSpPr>
          <p:cNvPr id="69" name="Oval 68"/>
          <p:cNvSpPr/>
          <p:nvPr/>
        </p:nvSpPr>
        <p:spPr>
          <a:xfrm>
            <a:off x="6817115" y="4122429"/>
            <a:ext cx="295909" cy="295909"/>
          </a:xfrm>
          <a:prstGeom prst="ellipse">
            <a:avLst/>
          </a:prstGeom>
        </p:spPr>
        <p:style>
          <a:lnRef idx="2">
            <a:schemeClr val="accent3"/>
          </a:lnRef>
          <a:fillRef idx="1">
            <a:schemeClr val="lt1"/>
          </a:fillRef>
          <a:effectRef idx="0">
            <a:schemeClr val="accent3"/>
          </a:effectRef>
          <a:fontRef idx="minor">
            <a:schemeClr val="dk1"/>
          </a:fontRef>
        </p:style>
        <p:txBody>
          <a:bodyPr rtlCol="0" anchor="ctr"/>
          <a:lstStyle/>
          <a:p>
            <a:pPr algn="ctr" defTabSz="932597">
              <a:defRPr/>
            </a:pPr>
            <a:endParaRPr lang="en-GB" sz="1632" kern="0" dirty="0">
              <a:solidFill>
                <a:sysClr val="windowText" lastClr="000000"/>
              </a:solidFill>
              <a:latin typeface="Segoe UI Semibold" panose="020B0702040204020203" pitchFamily="34" charset="0"/>
              <a:cs typeface="Segoe UI Semibold" panose="020B0702040204020203" pitchFamily="34" charset="0"/>
            </a:endParaRPr>
          </a:p>
        </p:txBody>
      </p:sp>
      <p:sp>
        <p:nvSpPr>
          <p:cNvPr id="70" name="TextBox 69"/>
          <p:cNvSpPr txBox="1"/>
          <p:nvPr/>
        </p:nvSpPr>
        <p:spPr>
          <a:xfrm>
            <a:off x="2321323" y="4122429"/>
            <a:ext cx="888085" cy="350330"/>
          </a:xfrm>
          <a:prstGeom prst="rect">
            <a:avLst/>
          </a:prstGeom>
          <a:noFill/>
        </p:spPr>
        <p:txBody>
          <a:bodyPr wrap="none" rtlCol="0">
            <a:spAutoFit/>
          </a:bodyPr>
          <a:lstStyle/>
          <a:p>
            <a:pPr algn="r" defTabSz="932597">
              <a:defRPr/>
            </a:pPr>
            <a:r>
              <a:rPr lang="en-US" sz="1632" kern="0" dirty="0">
                <a:solidFill>
                  <a:sysClr val="windowText" lastClr="000000"/>
                </a:solidFill>
              </a:rPr>
              <a:t>broncos</a:t>
            </a:r>
          </a:p>
        </p:txBody>
      </p:sp>
      <p:sp>
        <p:nvSpPr>
          <p:cNvPr id="73" name="Arc 72"/>
          <p:cNvSpPr/>
          <p:nvPr/>
        </p:nvSpPr>
        <p:spPr>
          <a:xfrm>
            <a:off x="10366530" y="4276993"/>
            <a:ext cx="1116505" cy="1072113"/>
          </a:xfrm>
          <a:prstGeom prst="arc">
            <a:avLst>
              <a:gd name="adj1" fmla="val 16200000"/>
              <a:gd name="adj2" fmla="val 5433643"/>
            </a:avLst>
          </a:prstGeom>
          <a:ln w="38100">
            <a:solidFill>
              <a:srgbClr val="00B0F0"/>
            </a:solidFill>
            <a:headEnd type="arrow"/>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defRPr/>
            </a:pPr>
            <a:endParaRPr lang="en-GB" sz="1632" kern="0">
              <a:solidFill>
                <a:sysClr val="windowText" lastClr="000000"/>
              </a:solidFill>
            </a:endParaRPr>
          </a:p>
        </p:txBody>
      </p:sp>
      <p:sp>
        <p:nvSpPr>
          <p:cNvPr id="74" name="TextBox 73"/>
          <p:cNvSpPr txBox="1"/>
          <p:nvPr/>
        </p:nvSpPr>
        <p:spPr>
          <a:xfrm>
            <a:off x="11483035" y="4605873"/>
            <a:ext cx="907704" cy="414353"/>
          </a:xfrm>
          <a:prstGeom prst="rect">
            <a:avLst/>
          </a:prstGeom>
          <a:noFill/>
        </p:spPr>
        <p:txBody>
          <a:bodyPr wrap="none" rtlCol="0" anchor="ctr">
            <a:spAutoFit/>
          </a:bodyPr>
          <a:lstStyle/>
          <a:p>
            <a:pPr defTabSz="932597">
              <a:defRPr/>
            </a:pPr>
            <a:r>
              <a:rPr lang="en-US" sz="2040" kern="0" dirty="0">
                <a:solidFill>
                  <a:srgbClr val="00B0F0"/>
                </a:solidFill>
              </a:rPr>
              <a:t>similar</a:t>
            </a:r>
          </a:p>
        </p:txBody>
      </p:sp>
      <p:sp>
        <p:nvSpPr>
          <p:cNvPr id="75" name="Oval 74"/>
          <p:cNvSpPr/>
          <p:nvPr/>
        </p:nvSpPr>
        <p:spPr>
          <a:xfrm>
            <a:off x="7228938" y="2544818"/>
            <a:ext cx="295909" cy="295909"/>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932597">
              <a:defRPr/>
            </a:pPr>
            <a:endParaRPr lang="en-GB" sz="1632" kern="0" dirty="0">
              <a:latin typeface="Segoe UI Semibold" panose="020B0702040204020203" pitchFamily="34" charset="0"/>
              <a:cs typeface="Segoe UI Semibold" panose="020B0702040204020203" pitchFamily="34" charset="0"/>
            </a:endParaRPr>
          </a:p>
        </p:txBody>
      </p:sp>
      <p:sp>
        <p:nvSpPr>
          <p:cNvPr id="76" name="Oval 75"/>
          <p:cNvSpPr/>
          <p:nvPr/>
        </p:nvSpPr>
        <p:spPr>
          <a:xfrm>
            <a:off x="7687969" y="2544818"/>
            <a:ext cx="295909" cy="295909"/>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932597">
              <a:defRPr/>
            </a:pPr>
            <a:endParaRPr lang="en-GB" sz="1632" kern="0" dirty="0">
              <a:latin typeface="Segoe UI Semibold" panose="020B0702040204020203" pitchFamily="34" charset="0"/>
              <a:cs typeface="Segoe UI Semibold" panose="020B0702040204020203" pitchFamily="34" charset="0"/>
            </a:endParaRPr>
          </a:p>
        </p:txBody>
      </p:sp>
      <p:sp>
        <p:nvSpPr>
          <p:cNvPr id="77" name="Oval 76"/>
          <p:cNvSpPr/>
          <p:nvPr/>
        </p:nvSpPr>
        <p:spPr>
          <a:xfrm>
            <a:off x="8144680" y="2544819"/>
            <a:ext cx="295909" cy="295909"/>
          </a:xfrm>
          <a:prstGeom prst="ellipse">
            <a:avLst/>
          </a:prstGeom>
        </p:spPr>
        <p:style>
          <a:lnRef idx="2">
            <a:schemeClr val="accent3"/>
          </a:lnRef>
          <a:fillRef idx="1">
            <a:schemeClr val="lt1"/>
          </a:fillRef>
          <a:effectRef idx="0">
            <a:schemeClr val="accent3"/>
          </a:effectRef>
          <a:fontRef idx="minor">
            <a:schemeClr val="dk1"/>
          </a:fontRef>
        </p:style>
        <p:txBody>
          <a:bodyPr rtlCol="0" anchor="ctr"/>
          <a:lstStyle/>
          <a:p>
            <a:pPr algn="ctr" defTabSz="932597">
              <a:defRPr/>
            </a:pPr>
            <a:endParaRPr lang="en-GB" sz="1632" kern="0" dirty="0">
              <a:solidFill>
                <a:sysClr val="windowText" lastClr="000000"/>
              </a:solidFill>
              <a:latin typeface="Segoe UI Semibold" panose="020B0702040204020203" pitchFamily="34" charset="0"/>
              <a:cs typeface="Segoe UI Semibold" panose="020B0702040204020203" pitchFamily="34" charset="0"/>
            </a:endParaRPr>
          </a:p>
        </p:txBody>
      </p:sp>
      <p:sp>
        <p:nvSpPr>
          <p:cNvPr id="78" name="Oval 77"/>
          <p:cNvSpPr/>
          <p:nvPr/>
        </p:nvSpPr>
        <p:spPr>
          <a:xfrm>
            <a:off x="8603711" y="2544819"/>
            <a:ext cx="295909" cy="295909"/>
          </a:xfrm>
          <a:prstGeom prst="ellipse">
            <a:avLst/>
          </a:prstGeom>
        </p:spPr>
        <p:style>
          <a:lnRef idx="2">
            <a:schemeClr val="accent3"/>
          </a:lnRef>
          <a:fillRef idx="1">
            <a:schemeClr val="lt1"/>
          </a:fillRef>
          <a:effectRef idx="0">
            <a:schemeClr val="accent3"/>
          </a:effectRef>
          <a:fontRef idx="minor">
            <a:schemeClr val="dk1"/>
          </a:fontRef>
        </p:style>
        <p:txBody>
          <a:bodyPr rtlCol="0" anchor="ctr"/>
          <a:lstStyle/>
          <a:p>
            <a:pPr algn="ctr" defTabSz="932597">
              <a:defRPr/>
            </a:pPr>
            <a:endParaRPr lang="en-GB" sz="1632" kern="0" dirty="0">
              <a:solidFill>
                <a:sysClr val="windowText" lastClr="000000"/>
              </a:solidFill>
              <a:latin typeface="Segoe UI Semibold" panose="020B0702040204020203" pitchFamily="34" charset="0"/>
              <a:cs typeface="Segoe UI Semibold" panose="020B0702040204020203" pitchFamily="34" charset="0"/>
            </a:endParaRPr>
          </a:p>
        </p:txBody>
      </p:sp>
      <p:sp>
        <p:nvSpPr>
          <p:cNvPr id="79" name="Oval 78"/>
          <p:cNvSpPr/>
          <p:nvPr/>
        </p:nvSpPr>
        <p:spPr>
          <a:xfrm>
            <a:off x="9062742" y="2544818"/>
            <a:ext cx="295909" cy="295909"/>
          </a:xfrm>
          <a:prstGeom prst="ellipse">
            <a:avLst/>
          </a:prstGeom>
        </p:spPr>
        <p:style>
          <a:lnRef idx="2">
            <a:schemeClr val="accent3"/>
          </a:lnRef>
          <a:fillRef idx="1">
            <a:schemeClr val="lt1"/>
          </a:fillRef>
          <a:effectRef idx="0">
            <a:schemeClr val="accent3"/>
          </a:effectRef>
          <a:fontRef idx="minor">
            <a:schemeClr val="dk1"/>
          </a:fontRef>
        </p:style>
        <p:txBody>
          <a:bodyPr rtlCol="0" anchor="ctr"/>
          <a:lstStyle/>
          <a:p>
            <a:pPr algn="ctr" defTabSz="932597">
              <a:defRPr/>
            </a:pPr>
            <a:endParaRPr lang="en-GB" sz="1632" kern="0" dirty="0">
              <a:solidFill>
                <a:sysClr val="windowText" lastClr="000000"/>
              </a:solidFill>
              <a:latin typeface="Segoe UI Semibold" panose="020B0702040204020203" pitchFamily="34" charset="0"/>
              <a:cs typeface="Segoe UI Semibold" panose="020B0702040204020203" pitchFamily="34" charset="0"/>
            </a:endParaRPr>
          </a:p>
        </p:txBody>
      </p:sp>
      <p:sp>
        <p:nvSpPr>
          <p:cNvPr id="80" name="Oval 79"/>
          <p:cNvSpPr/>
          <p:nvPr/>
        </p:nvSpPr>
        <p:spPr>
          <a:xfrm>
            <a:off x="9521775" y="2544818"/>
            <a:ext cx="295909" cy="295909"/>
          </a:xfrm>
          <a:prstGeom prst="ellipse">
            <a:avLst/>
          </a:prstGeom>
        </p:spPr>
        <p:style>
          <a:lnRef idx="2">
            <a:schemeClr val="accent3"/>
          </a:lnRef>
          <a:fillRef idx="1">
            <a:schemeClr val="lt1"/>
          </a:fillRef>
          <a:effectRef idx="0">
            <a:schemeClr val="accent3"/>
          </a:effectRef>
          <a:fontRef idx="minor">
            <a:schemeClr val="dk1"/>
          </a:fontRef>
        </p:style>
        <p:txBody>
          <a:bodyPr rtlCol="0" anchor="ctr"/>
          <a:lstStyle/>
          <a:p>
            <a:pPr algn="ctr" defTabSz="932597">
              <a:defRPr/>
            </a:pPr>
            <a:endParaRPr lang="en-GB" sz="1632" kern="0" dirty="0">
              <a:solidFill>
                <a:sysClr val="windowText" lastClr="000000"/>
              </a:solidFill>
              <a:latin typeface="Segoe UI Semibold" panose="020B0702040204020203" pitchFamily="34" charset="0"/>
              <a:cs typeface="Segoe UI Semibold" panose="020B0702040204020203" pitchFamily="34" charset="0"/>
            </a:endParaRPr>
          </a:p>
        </p:txBody>
      </p:sp>
      <p:cxnSp>
        <p:nvCxnSpPr>
          <p:cNvPr id="81" name="Straight Arrow Connector 80"/>
          <p:cNvCxnSpPr/>
          <p:nvPr/>
        </p:nvCxnSpPr>
        <p:spPr>
          <a:xfrm flipH="1">
            <a:off x="7835614" y="2251576"/>
            <a:ext cx="1008" cy="26909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2" name="TextBox 81"/>
          <p:cNvSpPr txBox="1"/>
          <p:nvPr/>
        </p:nvSpPr>
        <p:spPr>
          <a:xfrm>
            <a:off x="7009495" y="1725905"/>
            <a:ext cx="745848" cy="286306"/>
          </a:xfrm>
          <a:prstGeom prst="rect">
            <a:avLst/>
          </a:prstGeom>
          <a:noFill/>
        </p:spPr>
        <p:txBody>
          <a:bodyPr wrap="none" rtlCol="0">
            <a:spAutoFit/>
          </a:bodyPr>
          <a:lstStyle/>
          <a:p>
            <a:pPr algn="ctr" defTabSz="932597">
              <a:defRPr/>
            </a:pPr>
            <a:r>
              <a:rPr lang="en-US" sz="1224" kern="0" dirty="0">
                <a:solidFill>
                  <a:sysClr val="windowText" lastClr="000000"/>
                </a:solidFill>
              </a:rPr>
              <a:t>browner</a:t>
            </a:r>
          </a:p>
        </p:txBody>
      </p:sp>
      <p:cxnSp>
        <p:nvCxnSpPr>
          <p:cNvPr id="83" name="Straight Arrow Connector 82"/>
          <p:cNvCxnSpPr>
            <a:stCxn id="82" idx="2"/>
          </p:cNvCxnSpPr>
          <p:nvPr/>
        </p:nvCxnSpPr>
        <p:spPr>
          <a:xfrm>
            <a:off x="7382420" y="2012211"/>
            <a:ext cx="1" cy="42367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4" name="TextBox 83"/>
          <p:cNvSpPr txBox="1"/>
          <p:nvPr/>
        </p:nvSpPr>
        <p:spPr>
          <a:xfrm>
            <a:off x="7566621" y="1978920"/>
            <a:ext cx="472818" cy="286306"/>
          </a:xfrm>
          <a:prstGeom prst="rect">
            <a:avLst/>
          </a:prstGeom>
          <a:noFill/>
        </p:spPr>
        <p:txBody>
          <a:bodyPr wrap="none" rtlCol="0">
            <a:spAutoFit/>
          </a:bodyPr>
          <a:lstStyle/>
          <a:p>
            <a:pPr algn="ctr" defTabSz="932597">
              <a:defRPr/>
            </a:pPr>
            <a:r>
              <a:rPr lang="en-US" sz="1224" kern="0" dirty="0" err="1">
                <a:solidFill>
                  <a:sysClr val="windowText" lastClr="000000"/>
                </a:solidFill>
              </a:rPr>
              <a:t>lfedi</a:t>
            </a:r>
            <a:endParaRPr lang="en-US" sz="1224" kern="0" dirty="0">
              <a:solidFill>
                <a:sysClr val="windowText" lastClr="000000"/>
              </a:solidFill>
            </a:endParaRPr>
          </a:p>
        </p:txBody>
      </p:sp>
      <p:cxnSp>
        <p:nvCxnSpPr>
          <p:cNvPr id="85" name="Straight Arrow Connector 84"/>
          <p:cNvCxnSpPr/>
          <p:nvPr/>
        </p:nvCxnSpPr>
        <p:spPr>
          <a:xfrm flipH="1">
            <a:off x="8753713" y="2252247"/>
            <a:ext cx="1008" cy="26909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6" name="TextBox 85"/>
          <p:cNvSpPr txBox="1"/>
          <p:nvPr/>
        </p:nvSpPr>
        <p:spPr>
          <a:xfrm>
            <a:off x="8035498" y="1726575"/>
            <a:ext cx="530040" cy="286306"/>
          </a:xfrm>
          <a:prstGeom prst="rect">
            <a:avLst/>
          </a:prstGeom>
          <a:noFill/>
        </p:spPr>
        <p:txBody>
          <a:bodyPr wrap="none" rtlCol="0">
            <a:spAutoFit/>
          </a:bodyPr>
          <a:lstStyle/>
          <a:p>
            <a:pPr algn="ctr" defTabSz="932597">
              <a:defRPr/>
            </a:pPr>
            <a:r>
              <a:rPr lang="en-US" sz="1224" kern="0" dirty="0">
                <a:solidFill>
                  <a:sysClr val="windowText" lastClr="000000"/>
                </a:solidFill>
              </a:rPr>
              <a:t>lynch</a:t>
            </a:r>
          </a:p>
        </p:txBody>
      </p:sp>
      <p:cxnSp>
        <p:nvCxnSpPr>
          <p:cNvPr id="87" name="Straight Arrow Connector 86"/>
          <p:cNvCxnSpPr>
            <a:stCxn id="86" idx="2"/>
          </p:cNvCxnSpPr>
          <p:nvPr/>
        </p:nvCxnSpPr>
        <p:spPr>
          <a:xfrm>
            <a:off x="8300518" y="2012881"/>
            <a:ext cx="2" cy="42367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8" name="TextBox 87"/>
          <p:cNvSpPr txBox="1"/>
          <p:nvPr/>
        </p:nvSpPr>
        <p:spPr>
          <a:xfrm>
            <a:off x="8368643" y="1979590"/>
            <a:ext cx="704975" cy="286306"/>
          </a:xfrm>
          <a:prstGeom prst="rect">
            <a:avLst/>
          </a:prstGeom>
          <a:noFill/>
        </p:spPr>
        <p:txBody>
          <a:bodyPr wrap="none" rtlCol="0">
            <a:spAutoFit/>
          </a:bodyPr>
          <a:lstStyle/>
          <a:p>
            <a:pPr algn="ctr" defTabSz="932597">
              <a:defRPr/>
            </a:pPr>
            <a:r>
              <a:rPr lang="en-US" sz="1224" kern="0" dirty="0" err="1">
                <a:solidFill>
                  <a:sysClr val="windowText" lastClr="000000"/>
                </a:solidFill>
              </a:rPr>
              <a:t>sanchez</a:t>
            </a:r>
            <a:endParaRPr lang="en-US" sz="1224" kern="0" dirty="0">
              <a:solidFill>
                <a:sysClr val="windowText" lastClr="000000"/>
              </a:solidFill>
            </a:endParaRPr>
          </a:p>
        </p:txBody>
      </p:sp>
      <p:cxnSp>
        <p:nvCxnSpPr>
          <p:cNvPr id="89" name="Straight Arrow Connector 88"/>
          <p:cNvCxnSpPr/>
          <p:nvPr/>
        </p:nvCxnSpPr>
        <p:spPr>
          <a:xfrm flipH="1">
            <a:off x="9672375" y="2260263"/>
            <a:ext cx="1008" cy="26909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0" name="TextBox 89"/>
          <p:cNvSpPr txBox="1"/>
          <p:nvPr/>
        </p:nvSpPr>
        <p:spPr>
          <a:xfrm>
            <a:off x="8938885" y="1725905"/>
            <a:ext cx="559468" cy="286306"/>
          </a:xfrm>
          <a:prstGeom prst="rect">
            <a:avLst/>
          </a:prstGeom>
          <a:noFill/>
        </p:spPr>
        <p:txBody>
          <a:bodyPr wrap="none" rtlCol="0">
            <a:spAutoFit/>
          </a:bodyPr>
          <a:lstStyle/>
          <a:p>
            <a:pPr algn="ctr" defTabSz="932597">
              <a:defRPr/>
            </a:pPr>
            <a:r>
              <a:rPr lang="en-US" sz="1224" kern="0" dirty="0">
                <a:solidFill>
                  <a:sysClr val="windowText" lastClr="000000"/>
                </a:solidFill>
              </a:rPr>
              <a:t>miller</a:t>
            </a:r>
          </a:p>
        </p:txBody>
      </p:sp>
      <p:cxnSp>
        <p:nvCxnSpPr>
          <p:cNvPr id="91" name="Straight Arrow Connector 90"/>
          <p:cNvCxnSpPr>
            <a:stCxn id="90" idx="2"/>
          </p:cNvCxnSpPr>
          <p:nvPr/>
        </p:nvCxnSpPr>
        <p:spPr>
          <a:xfrm>
            <a:off x="9218619" y="2012211"/>
            <a:ext cx="0" cy="42367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2" name="TextBox 91"/>
          <p:cNvSpPr txBox="1"/>
          <p:nvPr/>
        </p:nvSpPr>
        <p:spPr>
          <a:xfrm>
            <a:off x="9267941" y="1978920"/>
            <a:ext cx="742578" cy="286306"/>
          </a:xfrm>
          <a:prstGeom prst="rect">
            <a:avLst/>
          </a:prstGeom>
          <a:noFill/>
        </p:spPr>
        <p:txBody>
          <a:bodyPr wrap="none" rtlCol="0">
            <a:spAutoFit/>
          </a:bodyPr>
          <a:lstStyle/>
          <a:p>
            <a:pPr algn="ctr" defTabSz="932597">
              <a:defRPr/>
            </a:pPr>
            <a:r>
              <a:rPr lang="en-US" sz="1224" kern="0" dirty="0" err="1">
                <a:solidFill>
                  <a:sysClr val="windowText" lastClr="000000"/>
                </a:solidFill>
              </a:rPr>
              <a:t>marshall</a:t>
            </a:r>
            <a:endParaRPr lang="en-US" sz="1224" kern="0" dirty="0">
              <a:solidFill>
                <a:sysClr val="windowText" lastClr="000000"/>
              </a:solidFill>
            </a:endParaRPr>
          </a:p>
        </p:txBody>
      </p:sp>
      <p:sp>
        <p:nvSpPr>
          <p:cNvPr id="93" name="Oval 92"/>
          <p:cNvSpPr/>
          <p:nvPr/>
        </p:nvSpPr>
        <p:spPr>
          <a:xfrm>
            <a:off x="7231542" y="3070688"/>
            <a:ext cx="295909" cy="295909"/>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932597">
              <a:defRPr/>
            </a:pPr>
            <a:endParaRPr lang="en-GB" sz="1632" kern="0" dirty="0">
              <a:latin typeface="Segoe UI Semibold" panose="020B0702040204020203" pitchFamily="34" charset="0"/>
              <a:cs typeface="Segoe UI Semibold" panose="020B0702040204020203" pitchFamily="34" charset="0"/>
            </a:endParaRPr>
          </a:p>
        </p:txBody>
      </p:sp>
      <p:sp>
        <p:nvSpPr>
          <p:cNvPr id="94" name="Oval 93"/>
          <p:cNvSpPr/>
          <p:nvPr/>
        </p:nvSpPr>
        <p:spPr>
          <a:xfrm>
            <a:off x="7690573" y="3070688"/>
            <a:ext cx="295909" cy="295909"/>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932597">
              <a:defRPr/>
            </a:pPr>
            <a:endParaRPr lang="en-GB" sz="1632" kern="0" dirty="0">
              <a:latin typeface="Segoe UI Semibold" panose="020B0702040204020203" pitchFamily="34" charset="0"/>
              <a:cs typeface="Segoe UI Semibold" panose="020B0702040204020203" pitchFamily="34" charset="0"/>
            </a:endParaRPr>
          </a:p>
        </p:txBody>
      </p:sp>
      <p:sp>
        <p:nvSpPr>
          <p:cNvPr id="95" name="Oval 94"/>
          <p:cNvSpPr/>
          <p:nvPr/>
        </p:nvSpPr>
        <p:spPr>
          <a:xfrm>
            <a:off x="8147284" y="3070690"/>
            <a:ext cx="295909" cy="295909"/>
          </a:xfrm>
          <a:prstGeom prst="ellipse">
            <a:avLst/>
          </a:prstGeom>
        </p:spPr>
        <p:style>
          <a:lnRef idx="2">
            <a:schemeClr val="accent3"/>
          </a:lnRef>
          <a:fillRef idx="1">
            <a:schemeClr val="lt1"/>
          </a:fillRef>
          <a:effectRef idx="0">
            <a:schemeClr val="accent3"/>
          </a:effectRef>
          <a:fontRef idx="minor">
            <a:schemeClr val="dk1"/>
          </a:fontRef>
        </p:style>
        <p:txBody>
          <a:bodyPr rtlCol="0" anchor="ctr"/>
          <a:lstStyle/>
          <a:p>
            <a:pPr algn="ctr" defTabSz="932597">
              <a:defRPr/>
            </a:pPr>
            <a:endParaRPr lang="en-GB" sz="1632" kern="0" dirty="0">
              <a:solidFill>
                <a:sysClr val="windowText" lastClr="000000"/>
              </a:solidFill>
              <a:latin typeface="Segoe UI Semibold" panose="020B0702040204020203" pitchFamily="34" charset="0"/>
              <a:cs typeface="Segoe UI Semibold" panose="020B0702040204020203" pitchFamily="34" charset="0"/>
            </a:endParaRPr>
          </a:p>
        </p:txBody>
      </p:sp>
      <p:sp>
        <p:nvSpPr>
          <p:cNvPr id="96" name="Oval 95"/>
          <p:cNvSpPr/>
          <p:nvPr/>
        </p:nvSpPr>
        <p:spPr>
          <a:xfrm>
            <a:off x="8606316" y="3070689"/>
            <a:ext cx="295909" cy="295909"/>
          </a:xfrm>
          <a:prstGeom prst="ellipse">
            <a:avLst/>
          </a:prstGeom>
        </p:spPr>
        <p:style>
          <a:lnRef idx="2">
            <a:schemeClr val="accent3"/>
          </a:lnRef>
          <a:fillRef idx="1">
            <a:schemeClr val="lt1"/>
          </a:fillRef>
          <a:effectRef idx="0">
            <a:schemeClr val="accent3"/>
          </a:effectRef>
          <a:fontRef idx="minor">
            <a:schemeClr val="dk1"/>
          </a:fontRef>
        </p:style>
        <p:txBody>
          <a:bodyPr rtlCol="0" anchor="ctr"/>
          <a:lstStyle/>
          <a:p>
            <a:pPr algn="ctr" defTabSz="932597">
              <a:defRPr/>
            </a:pPr>
            <a:endParaRPr lang="en-GB" sz="1632" kern="0" dirty="0">
              <a:solidFill>
                <a:sysClr val="windowText" lastClr="000000"/>
              </a:solidFill>
              <a:latin typeface="Segoe UI Semibold" panose="020B0702040204020203" pitchFamily="34" charset="0"/>
              <a:cs typeface="Segoe UI Semibold" panose="020B0702040204020203" pitchFamily="34" charset="0"/>
            </a:endParaRPr>
          </a:p>
        </p:txBody>
      </p:sp>
      <p:sp>
        <p:nvSpPr>
          <p:cNvPr id="97" name="Oval 96"/>
          <p:cNvSpPr/>
          <p:nvPr/>
        </p:nvSpPr>
        <p:spPr>
          <a:xfrm>
            <a:off x="9065346" y="3070688"/>
            <a:ext cx="295909" cy="295909"/>
          </a:xfrm>
          <a:prstGeom prst="ellipse">
            <a:avLst/>
          </a:prstGeom>
        </p:spPr>
        <p:style>
          <a:lnRef idx="2">
            <a:schemeClr val="accent3"/>
          </a:lnRef>
          <a:fillRef idx="1">
            <a:schemeClr val="lt1"/>
          </a:fillRef>
          <a:effectRef idx="0">
            <a:schemeClr val="accent3"/>
          </a:effectRef>
          <a:fontRef idx="minor">
            <a:schemeClr val="dk1"/>
          </a:fontRef>
        </p:style>
        <p:txBody>
          <a:bodyPr rtlCol="0" anchor="ctr"/>
          <a:lstStyle/>
          <a:p>
            <a:pPr algn="ctr" defTabSz="932597">
              <a:defRPr/>
            </a:pPr>
            <a:endParaRPr lang="en-GB" sz="1632" kern="0" dirty="0">
              <a:solidFill>
                <a:sysClr val="windowText" lastClr="000000"/>
              </a:solidFill>
              <a:latin typeface="Segoe UI Semibold" panose="020B0702040204020203" pitchFamily="34" charset="0"/>
              <a:cs typeface="Segoe UI Semibold" panose="020B0702040204020203" pitchFamily="34" charset="0"/>
            </a:endParaRPr>
          </a:p>
        </p:txBody>
      </p:sp>
      <p:sp>
        <p:nvSpPr>
          <p:cNvPr id="98" name="Oval 97"/>
          <p:cNvSpPr/>
          <p:nvPr/>
        </p:nvSpPr>
        <p:spPr>
          <a:xfrm>
            <a:off x="9524378" y="3070688"/>
            <a:ext cx="295909" cy="295909"/>
          </a:xfrm>
          <a:prstGeom prst="ellipse">
            <a:avLst/>
          </a:prstGeom>
        </p:spPr>
        <p:style>
          <a:lnRef idx="2">
            <a:schemeClr val="accent3"/>
          </a:lnRef>
          <a:fillRef idx="1">
            <a:schemeClr val="lt1"/>
          </a:fillRef>
          <a:effectRef idx="0">
            <a:schemeClr val="accent3"/>
          </a:effectRef>
          <a:fontRef idx="minor">
            <a:schemeClr val="dk1"/>
          </a:fontRef>
        </p:style>
        <p:txBody>
          <a:bodyPr rtlCol="0" anchor="ctr"/>
          <a:lstStyle/>
          <a:p>
            <a:pPr algn="ctr" defTabSz="932597">
              <a:defRPr/>
            </a:pPr>
            <a:endParaRPr lang="en-GB" sz="1632" kern="0" dirty="0">
              <a:solidFill>
                <a:sysClr val="windowText" lastClr="000000"/>
              </a:solidFill>
              <a:latin typeface="Segoe UI Semibold" panose="020B0702040204020203" pitchFamily="34" charset="0"/>
              <a:cs typeface="Segoe UI Semibold" panose="020B0702040204020203" pitchFamily="34" charset="0"/>
            </a:endParaRPr>
          </a:p>
        </p:txBody>
      </p:sp>
      <p:sp>
        <p:nvSpPr>
          <p:cNvPr id="99" name="Oval 98"/>
          <p:cNvSpPr/>
          <p:nvPr/>
        </p:nvSpPr>
        <p:spPr>
          <a:xfrm>
            <a:off x="7228938" y="3596559"/>
            <a:ext cx="295909" cy="295909"/>
          </a:xfrm>
          <a:prstGeom prst="ellipse">
            <a:avLst/>
          </a:prstGeom>
        </p:spPr>
        <p:style>
          <a:lnRef idx="2">
            <a:schemeClr val="accent3"/>
          </a:lnRef>
          <a:fillRef idx="1">
            <a:schemeClr val="lt1"/>
          </a:fillRef>
          <a:effectRef idx="0">
            <a:schemeClr val="accent3"/>
          </a:effectRef>
          <a:fontRef idx="minor">
            <a:schemeClr val="dk1"/>
          </a:fontRef>
        </p:style>
        <p:txBody>
          <a:bodyPr rtlCol="0" anchor="ctr"/>
          <a:lstStyle/>
          <a:p>
            <a:pPr algn="ctr" defTabSz="932597">
              <a:defRPr/>
            </a:pPr>
            <a:endParaRPr lang="en-GB" sz="1632" kern="0" dirty="0">
              <a:solidFill>
                <a:sysClr val="windowText" lastClr="000000"/>
              </a:solidFill>
              <a:latin typeface="Segoe UI Semibold" panose="020B0702040204020203" pitchFamily="34" charset="0"/>
              <a:cs typeface="Segoe UI Semibold" panose="020B0702040204020203" pitchFamily="34" charset="0"/>
            </a:endParaRPr>
          </a:p>
        </p:txBody>
      </p:sp>
      <p:sp>
        <p:nvSpPr>
          <p:cNvPr id="100" name="Oval 99"/>
          <p:cNvSpPr/>
          <p:nvPr/>
        </p:nvSpPr>
        <p:spPr>
          <a:xfrm>
            <a:off x="7687969" y="3596559"/>
            <a:ext cx="295909" cy="295909"/>
          </a:xfrm>
          <a:prstGeom prst="ellipse">
            <a:avLst/>
          </a:prstGeom>
        </p:spPr>
        <p:style>
          <a:lnRef idx="2">
            <a:schemeClr val="accent3"/>
          </a:lnRef>
          <a:fillRef idx="1">
            <a:schemeClr val="lt1"/>
          </a:fillRef>
          <a:effectRef idx="0">
            <a:schemeClr val="accent3"/>
          </a:effectRef>
          <a:fontRef idx="minor">
            <a:schemeClr val="dk1"/>
          </a:fontRef>
        </p:style>
        <p:txBody>
          <a:bodyPr rtlCol="0" anchor="ctr"/>
          <a:lstStyle/>
          <a:p>
            <a:pPr algn="ctr" defTabSz="932597">
              <a:defRPr/>
            </a:pPr>
            <a:endParaRPr lang="en-GB" sz="1632" kern="0" dirty="0">
              <a:solidFill>
                <a:sysClr val="windowText" lastClr="000000"/>
              </a:solidFill>
              <a:latin typeface="Segoe UI Semibold" panose="020B0702040204020203" pitchFamily="34" charset="0"/>
              <a:cs typeface="Segoe UI Semibold" panose="020B0702040204020203" pitchFamily="34" charset="0"/>
            </a:endParaRPr>
          </a:p>
        </p:txBody>
      </p:sp>
      <p:sp>
        <p:nvSpPr>
          <p:cNvPr id="101" name="Oval 100"/>
          <p:cNvSpPr/>
          <p:nvPr/>
        </p:nvSpPr>
        <p:spPr>
          <a:xfrm>
            <a:off x="8144680" y="3596560"/>
            <a:ext cx="295909" cy="295909"/>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932597">
              <a:defRPr/>
            </a:pPr>
            <a:endParaRPr lang="en-GB" sz="1632" kern="0" dirty="0">
              <a:latin typeface="Segoe UI Semibold" panose="020B0702040204020203" pitchFamily="34" charset="0"/>
              <a:cs typeface="Segoe UI Semibold" panose="020B0702040204020203" pitchFamily="34" charset="0"/>
            </a:endParaRPr>
          </a:p>
        </p:txBody>
      </p:sp>
      <p:sp>
        <p:nvSpPr>
          <p:cNvPr id="102" name="Oval 101"/>
          <p:cNvSpPr/>
          <p:nvPr/>
        </p:nvSpPr>
        <p:spPr>
          <a:xfrm>
            <a:off x="8603711" y="3596560"/>
            <a:ext cx="295909" cy="295909"/>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932597">
              <a:defRPr/>
            </a:pPr>
            <a:endParaRPr lang="en-GB" sz="1632" kern="0" dirty="0">
              <a:latin typeface="Segoe UI Semibold" panose="020B0702040204020203" pitchFamily="34" charset="0"/>
              <a:cs typeface="Segoe UI Semibold" panose="020B0702040204020203" pitchFamily="34" charset="0"/>
            </a:endParaRPr>
          </a:p>
        </p:txBody>
      </p:sp>
      <p:sp>
        <p:nvSpPr>
          <p:cNvPr id="103" name="Oval 102"/>
          <p:cNvSpPr/>
          <p:nvPr/>
        </p:nvSpPr>
        <p:spPr>
          <a:xfrm>
            <a:off x="9062742" y="3596559"/>
            <a:ext cx="295909" cy="295909"/>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932597">
              <a:defRPr/>
            </a:pPr>
            <a:endParaRPr lang="en-GB" sz="1632" kern="0" dirty="0">
              <a:latin typeface="Segoe UI Semibold" panose="020B0702040204020203" pitchFamily="34" charset="0"/>
              <a:cs typeface="Segoe UI Semibold" panose="020B0702040204020203" pitchFamily="34" charset="0"/>
            </a:endParaRPr>
          </a:p>
        </p:txBody>
      </p:sp>
      <p:sp>
        <p:nvSpPr>
          <p:cNvPr id="104" name="Oval 103"/>
          <p:cNvSpPr/>
          <p:nvPr/>
        </p:nvSpPr>
        <p:spPr>
          <a:xfrm>
            <a:off x="9521775" y="3596559"/>
            <a:ext cx="295909" cy="295909"/>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932597">
              <a:defRPr/>
            </a:pPr>
            <a:endParaRPr lang="en-GB" sz="1632" kern="0" dirty="0">
              <a:latin typeface="Segoe UI Semibold" panose="020B0702040204020203" pitchFamily="34" charset="0"/>
              <a:cs typeface="Segoe UI Semibold" panose="020B0702040204020203" pitchFamily="34" charset="0"/>
            </a:endParaRPr>
          </a:p>
        </p:txBody>
      </p:sp>
      <p:sp>
        <p:nvSpPr>
          <p:cNvPr id="105" name="Oval 104"/>
          <p:cNvSpPr/>
          <p:nvPr/>
        </p:nvSpPr>
        <p:spPr>
          <a:xfrm>
            <a:off x="7231542" y="4122429"/>
            <a:ext cx="295909" cy="295909"/>
          </a:xfrm>
          <a:prstGeom prst="ellipse">
            <a:avLst/>
          </a:prstGeom>
        </p:spPr>
        <p:style>
          <a:lnRef idx="2">
            <a:schemeClr val="accent3"/>
          </a:lnRef>
          <a:fillRef idx="1">
            <a:schemeClr val="lt1"/>
          </a:fillRef>
          <a:effectRef idx="0">
            <a:schemeClr val="accent3"/>
          </a:effectRef>
          <a:fontRef idx="minor">
            <a:schemeClr val="dk1"/>
          </a:fontRef>
        </p:style>
        <p:txBody>
          <a:bodyPr rtlCol="0" anchor="ctr"/>
          <a:lstStyle/>
          <a:p>
            <a:pPr algn="ctr" defTabSz="932597">
              <a:defRPr/>
            </a:pPr>
            <a:endParaRPr lang="en-GB" sz="1632" kern="0" dirty="0">
              <a:solidFill>
                <a:sysClr val="windowText" lastClr="000000"/>
              </a:solidFill>
              <a:latin typeface="Segoe UI Semibold" panose="020B0702040204020203" pitchFamily="34" charset="0"/>
              <a:cs typeface="Segoe UI Semibold" panose="020B0702040204020203" pitchFamily="34" charset="0"/>
            </a:endParaRPr>
          </a:p>
        </p:txBody>
      </p:sp>
      <p:sp>
        <p:nvSpPr>
          <p:cNvPr id="106" name="Oval 105"/>
          <p:cNvSpPr/>
          <p:nvPr/>
        </p:nvSpPr>
        <p:spPr>
          <a:xfrm>
            <a:off x="7690573" y="4122429"/>
            <a:ext cx="295909" cy="295909"/>
          </a:xfrm>
          <a:prstGeom prst="ellipse">
            <a:avLst/>
          </a:prstGeom>
        </p:spPr>
        <p:style>
          <a:lnRef idx="2">
            <a:schemeClr val="accent3"/>
          </a:lnRef>
          <a:fillRef idx="1">
            <a:schemeClr val="lt1"/>
          </a:fillRef>
          <a:effectRef idx="0">
            <a:schemeClr val="accent3"/>
          </a:effectRef>
          <a:fontRef idx="minor">
            <a:schemeClr val="dk1"/>
          </a:fontRef>
        </p:style>
        <p:txBody>
          <a:bodyPr rtlCol="0" anchor="ctr"/>
          <a:lstStyle/>
          <a:p>
            <a:pPr algn="ctr" defTabSz="932597">
              <a:defRPr/>
            </a:pPr>
            <a:endParaRPr lang="en-GB" sz="1632" kern="0" dirty="0">
              <a:solidFill>
                <a:sysClr val="windowText" lastClr="000000"/>
              </a:solidFill>
              <a:latin typeface="Segoe UI Semibold" panose="020B0702040204020203" pitchFamily="34" charset="0"/>
              <a:cs typeface="Segoe UI Semibold" panose="020B0702040204020203" pitchFamily="34" charset="0"/>
            </a:endParaRPr>
          </a:p>
        </p:txBody>
      </p:sp>
      <p:sp>
        <p:nvSpPr>
          <p:cNvPr id="107" name="Oval 106"/>
          <p:cNvSpPr/>
          <p:nvPr/>
        </p:nvSpPr>
        <p:spPr>
          <a:xfrm>
            <a:off x="8147284" y="4122430"/>
            <a:ext cx="295909" cy="29590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GB" sz="1632" kern="0" dirty="0">
              <a:latin typeface="Segoe UI Semibold" panose="020B0702040204020203" pitchFamily="34" charset="0"/>
              <a:cs typeface="Segoe UI Semibold" panose="020B0702040204020203" pitchFamily="34" charset="0"/>
            </a:endParaRPr>
          </a:p>
        </p:txBody>
      </p:sp>
      <p:sp>
        <p:nvSpPr>
          <p:cNvPr id="108" name="Oval 107"/>
          <p:cNvSpPr/>
          <p:nvPr/>
        </p:nvSpPr>
        <p:spPr>
          <a:xfrm>
            <a:off x="8606316" y="4122429"/>
            <a:ext cx="295909" cy="29590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GB" sz="1632" kern="0" dirty="0">
              <a:latin typeface="Segoe UI Semibold" panose="020B0702040204020203" pitchFamily="34" charset="0"/>
              <a:cs typeface="Segoe UI Semibold" panose="020B0702040204020203" pitchFamily="34" charset="0"/>
            </a:endParaRPr>
          </a:p>
        </p:txBody>
      </p:sp>
      <p:sp>
        <p:nvSpPr>
          <p:cNvPr id="109" name="Oval 108"/>
          <p:cNvSpPr/>
          <p:nvPr/>
        </p:nvSpPr>
        <p:spPr>
          <a:xfrm>
            <a:off x="9065346" y="4122429"/>
            <a:ext cx="295909" cy="29590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GB" sz="1632" kern="0" dirty="0">
              <a:latin typeface="Segoe UI Semibold" panose="020B0702040204020203" pitchFamily="34" charset="0"/>
              <a:cs typeface="Segoe UI Semibold" panose="020B0702040204020203" pitchFamily="34" charset="0"/>
            </a:endParaRPr>
          </a:p>
        </p:txBody>
      </p:sp>
      <p:sp>
        <p:nvSpPr>
          <p:cNvPr id="110" name="Oval 109"/>
          <p:cNvSpPr/>
          <p:nvPr/>
        </p:nvSpPr>
        <p:spPr>
          <a:xfrm>
            <a:off x="9524378" y="4122429"/>
            <a:ext cx="295909" cy="29590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GB" sz="1632" kern="0" dirty="0">
              <a:latin typeface="Segoe UI Semibold" panose="020B0702040204020203" pitchFamily="34" charset="0"/>
              <a:cs typeface="Segoe UI Semibold" panose="020B0702040204020203" pitchFamily="34" charset="0"/>
            </a:endParaRPr>
          </a:p>
        </p:txBody>
      </p:sp>
      <p:sp>
        <p:nvSpPr>
          <p:cNvPr id="111" name="Rounded Rectangle 110"/>
          <p:cNvSpPr/>
          <p:nvPr/>
        </p:nvSpPr>
        <p:spPr>
          <a:xfrm>
            <a:off x="3517027" y="5170098"/>
            <a:ext cx="7346093" cy="371232"/>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defTabSz="932597">
              <a:defRPr/>
            </a:pPr>
            <a:endParaRPr lang="en-GB" sz="1632" kern="0">
              <a:solidFill>
                <a:sysClr val="windowText" lastClr="000000"/>
              </a:solidFill>
            </a:endParaRPr>
          </a:p>
        </p:txBody>
      </p:sp>
      <p:sp>
        <p:nvSpPr>
          <p:cNvPr id="112" name="Oval 111"/>
          <p:cNvSpPr/>
          <p:nvPr/>
        </p:nvSpPr>
        <p:spPr>
          <a:xfrm>
            <a:off x="3604455" y="5207759"/>
            <a:ext cx="295909" cy="29590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GB" sz="1632" kern="0" dirty="0">
              <a:latin typeface="Segoe UI Semibold" panose="020B0702040204020203" pitchFamily="34" charset="0"/>
              <a:cs typeface="Segoe UI Semibold" panose="020B0702040204020203" pitchFamily="34" charset="0"/>
            </a:endParaRPr>
          </a:p>
        </p:txBody>
      </p:sp>
      <p:sp>
        <p:nvSpPr>
          <p:cNvPr id="113" name="Oval 112"/>
          <p:cNvSpPr/>
          <p:nvPr/>
        </p:nvSpPr>
        <p:spPr>
          <a:xfrm>
            <a:off x="4063487" y="5207758"/>
            <a:ext cx="295909" cy="295909"/>
          </a:xfrm>
          <a:prstGeom prst="ellipse">
            <a:avLst/>
          </a:prstGeom>
        </p:spPr>
        <p:style>
          <a:lnRef idx="2">
            <a:schemeClr val="accent3"/>
          </a:lnRef>
          <a:fillRef idx="1">
            <a:schemeClr val="lt1"/>
          </a:fillRef>
          <a:effectRef idx="0">
            <a:schemeClr val="accent3"/>
          </a:effectRef>
          <a:fontRef idx="minor">
            <a:schemeClr val="dk1"/>
          </a:fontRef>
        </p:style>
        <p:txBody>
          <a:bodyPr rtlCol="0" anchor="ctr"/>
          <a:lstStyle/>
          <a:p>
            <a:pPr algn="ctr" defTabSz="932597">
              <a:defRPr/>
            </a:pPr>
            <a:endParaRPr lang="en-GB" sz="1632" kern="0" dirty="0">
              <a:solidFill>
                <a:sysClr val="windowText" lastClr="000000"/>
              </a:solidFill>
              <a:latin typeface="Segoe UI Semibold" panose="020B0702040204020203" pitchFamily="34" charset="0"/>
              <a:cs typeface="Segoe UI Semibold" panose="020B0702040204020203" pitchFamily="34" charset="0"/>
            </a:endParaRPr>
          </a:p>
        </p:txBody>
      </p:sp>
      <p:sp>
        <p:nvSpPr>
          <p:cNvPr id="114" name="Oval 113"/>
          <p:cNvSpPr/>
          <p:nvPr/>
        </p:nvSpPr>
        <p:spPr>
          <a:xfrm>
            <a:off x="4522518" y="5207758"/>
            <a:ext cx="295909" cy="295909"/>
          </a:xfrm>
          <a:prstGeom prst="ellipse">
            <a:avLst/>
          </a:prstGeom>
        </p:spPr>
        <p:style>
          <a:lnRef idx="2">
            <a:schemeClr val="accent3"/>
          </a:lnRef>
          <a:fillRef idx="1">
            <a:schemeClr val="lt1"/>
          </a:fillRef>
          <a:effectRef idx="0">
            <a:schemeClr val="accent3"/>
          </a:effectRef>
          <a:fontRef idx="minor">
            <a:schemeClr val="dk1"/>
          </a:fontRef>
        </p:style>
        <p:txBody>
          <a:bodyPr rtlCol="0" anchor="ctr"/>
          <a:lstStyle/>
          <a:p>
            <a:pPr algn="ctr" defTabSz="932597">
              <a:defRPr/>
            </a:pPr>
            <a:endParaRPr lang="en-GB" sz="1632" kern="0" dirty="0">
              <a:latin typeface="Segoe UI Semibold" panose="020B0702040204020203" pitchFamily="34" charset="0"/>
              <a:cs typeface="Segoe UI Semibold" panose="020B0702040204020203" pitchFamily="34" charset="0"/>
            </a:endParaRPr>
          </a:p>
        </p:txBody>
      </p:sp>
      <p:sp>
        <p:nvSpPr>
          <p:cNvPr id="115" name="Oval 114"/>
          <p:cNvSpPr/>
          <p:nvPr/>
        </p:nvSpPr>
        <p:spPr>
          <a:xfrm>
            <a:off x="4981550" y="5207758"/>
            <a:ext cx="295909" cy="29590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GB" sz="1632" kern="0" dirty="0">
              <a:latin typeface="Segoe UI Semibold" panose="020B0702040204020203" pitchFamily="34" charset="0"/>
              <a:cs typeface="Segoe UI Semibold" panose="020B0702040204020203" pitchFamily="34" charset="0"/>
            </a:endParaRPr>
          </a:p>
        </p:txBody>
      </p:sp>
      <p:sp>
        <p:nvSpPr>
          <p:cNvPr id="116" name="Oval 115"/>
          <p:cNvSpPr/>
          <p:nvPr/>
        </p:nvSpPr>
        <p:spPr>
          <a:xfrm>
            <a:off x="5438261" y="5207759"/>
            <a:ext cx="295909" cy="29590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GB" sz="1632" kern="0" dirty="0">
              <a:latin typeface="Segoe UI Semibold" panose="020B0702040204020203" pitchFamily="34" charset="0"/>
              <a:cs typeface="Segoe UI Semibold" panose="020B0702040204020203" pitchFamily="34" charset="0"/>
            </a:endParaRPr>
          </a:p>
        </p:txBody>
      </p:sp>
      <p:sp>
        <p:nvSpPr>
          <p:cNvPr id="117" name="Oval 116"/>
          <p:cNvSpPr/>
          <p:nvPr/>
        </p:nvSpPr>
        <p:spPr>
          <a:xfrm>
            <a:off x="5897292" y="5207758"/>
            <a:ext cx="295909" cy="29590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GB" sz="1632" kern="0" dirty="0">
              <a:latin typeface="Segoe UI Semibold" panose="020B0702040204020203" pitchFamily="34" charset="0"/>
              <a:cs typeface="Segoe UI Semibold" panose="020B0702040204020203" pitchFamily="34" charset="0"/>
            </a:endParaRPr>
          </a:p>
        </p:txBody>
      </p:sp>
      <p:sp>
        <p:nvSpPr>
          <p:cNvPr id="118" name="Oval 117"/>
          <p:cNvSpPr/>
          <p:nvPr/>
        </p:nvSpPr>
        <p:spPr>
          <a:xfrm>
            <a:off x="6356323" y="5207758"/>
            <a:ext cx="295909" cy="295909"/>
          </a:xfrm>
          <a:prstGeom prst="ellipse">
            <a:avLst/>
          </a:prstGeom>
        </p:spPr>
        <p:style>
          <a:lnRef idx="2">
            <a:schemeClr val="accent3"/>
          </a:lnRef>
          <a:fillRef idx="1">
            <a:schemeClr val="lt1"/>
          </a:fillRef>
          <a:effectRef idx="0">
            <a:schemeClr val="accent3"/>
          </a:effectRef>
          <a:fontRef idx="minor">
            <a:schemeClr val="dk1"/>
          </a:fontRef>
        </p:style>
        <p:txBody>
          <a:bodyPr rtlCol="0" anchor="ctr"/>
          <a:lstStyle/>
          <a:p>
            <a:pPr algn="ctr" defTabSz="932597">
              <a:defRPr/>
            </a:pPr>
            <a:endParaRPr lang="en-GB" sz="1632" kern="0" dirty="0">
              <a:solidFill>
                <a:sysClr val="windowText" lastClr="000000"/>
              </a:solidFill>
              <a:latin typeface="Segoe UI Semibold" panose="020B0702040204020203" pitchFamily="34" charset="0"/>
              <a:cs typeface="Segoe UI Semibold" panose="020B0702040204020203" pitchFamily="34" charset="0"/>
            </a:endParaRPr>
          </a:p>
        </p:txBody>
      </p:sp>
      <p:sp>
        <p:nvSpPr>
          <p:cNvPr id="119" name="Oval 118"/>
          <p:cNvSpPr/>
          <p:nvPr/>
        </p:nvSpPr>
        <p:spPr>
          <a:xfrm>
            <a:off x="6815354" y="5207758"/>
            <a:ext cx="295909" cy="295909"/>
          </a:xfrm>
          <a:prstGeom prst="ellipse">
            <a:avLst/>
          </a:prstGeom>
        </p:spPr>
        <p:style>
          <a:lnRef idx="2">
            <a:schemeClr val="accent3"/>
          </a:lnRef>
          <a:fillRef idx="1">
            <a:schemeClr val="lt1"/>
          </a:fillRef>
          <a:effectRef idx="0">
            <a:schemeClr val="accent3"/>
          </a:effectRef>
          <a:fontRef idx="minor">
            <a:schemeClr val="dk1"/>
          </a:fontRef>
        </p:style>
        <p:txBody>
          <a:bodyPr rtlCol="0" anchor="ctr"/>
          <a:lstStyle/>
          <a:p>
            <a:pPr algn="ctr" defTabSz="932597">
              <a:defRPr/>
            </a:pPr>
            <a:endParaRPr lang="en-GB" sz="1632" kern="0" dirty="0">
              <a:solidFill>
                <a:sysClr val="windowText" lastClr="000000"/>
              </a:solidFill>
              <a:latin typeface="Segoe UI Semibold" panose="020B0702040204020203" pitchFamily="34" charset="0"/>
              <a:cs typeface="Segoe UI Semibold" panose="020B0702040204020203" pitchFamily="34" charset="0"/>
            </a:endParaRPr>
          </a:p>
        </p:txBody>
      </p:sp>
      <p:sp>
        <p:nvSpPr>
          <p:cNvPr id="120" name="TextBox 119"/>
          <p:cNvSpPr txBox="1"/>
          <p:nvPr/>
        </p:nvSpPr>
        <p:spPr>
          <a:xfrm>
            <a:off x="71893" y="5197511"/>
            <a:ext cx="3125829" cy="350330"/>
          </a:xfrm>
          <a:prstGeom prst="rect">
            <a:avLst/>
          </a:prstGeom>
          <a:noFill/>
        </p:spPr>
        <p:txBody>
          <a:bodyPr wrap="square" rtlCol="0">
            <a:spAutoFit/>
          </a:bodyPr>
          <a:lstStyle/>
          <a:p>
            <a:pPr algn="r" defTabSz="932597">
              <a:defRPr/>
            </a:pPr>
            <a:r>
              <a:rPr lang="en-US" sz="1632" kern="0" dirty="0">
                <a:solidFill>
                  <a:sysClr val="windowText" lastClr="000000"/>
                </a:solidFill>
              </a:rPr>
              <a:t>[</a:t>
            </a:r>
            <a:r>
              <a:rPr lang="en-US" sz="1632" kern="0" dirty="0" err="1">
                <a:solidFill>
                  <a:sysClr val="windowText" lastClr="000000"/>
                </a:solidFill>
              </a:rPr>
              <a:t>seahawks</a:t>
            </a:r>
            <a:r>
              <a:rPr lang="en-US" sz="1632" kern="0" dirty="0">
                <a:solidFill>
                  <a:sysClr val="windowText" lastClr="000000"/>
                </a:solidFill>
              </a:rPr>
              <a:t>] – [</a:t>
            </a:r>
            <a:r>
              <a:rPr lang="en-US" sz="1632" kern="0" dirty="0" err="1">
                <a:solidFill>
                  <a:sysClr val="windowText" lastClr="000000"/>
                </a:solidFill>
              </a:rPr>
              <a:t>seattle</a:t>
            </a:r>
            <a:r>
              <a:rPr lang="en-US" sz="1632" kern="0" dirty="0">
                <a:solidFill>
                  <a:sysClr val="windowText" lastClr="000000"/>
                </a:solidFill>
              </a:rPr>
              <a:t>] + [Denver]</a:t>
            </a:r>
          </a:p>
        </p:txBody>
      </p:sp>
      <p:sp>
        <p:nvSpPr>
          <p:cNvPr id="121" name="Oval 120"/>
          <p:cNvSpPr/>
          <p:nvPr/>
        </p:nvSpPr>
        <p:spPr>
          <a:xfrm>
            <a:off x="7229782" y="5207758"/>
            <a:ext cx="295909" cy="295909"/>
          </a:xfrm>
          <a:prstGeom prst="ellipse">
            <a:avLst/>
          </a:prstGeom>
        </p:spPr>
        <p:style>
          <a:lnRef idx="2">
            <a:schemeClr val="accent3"/>
          </a:lnRef>
          <a:fillRef idx="1">
            <a:schemeClr val="lt1"/>
          </a:fillRef>
          <a:effectRef idx="0">
            <a:schemeClr val="accent3"/>
          </a:effectRef>
          <a:fontRef idx="minor">
            <a:schemeClr val="dk1"/>
          </a:fontRef>
        </p:style>
        <p:txBody>
          <a:bodyPr rtlCol="0" anchor="ctr"/>
          <a:lstStyle/>
          <a:p>
            <a:pPr algn="ctr" defTabSz="932597">
              <a:defRPr/>
            </a:pPr>
            <a:endParaRPr lang="en-GB" sz="1632" kern="0" dirty="0">
              <a:solidFill>
                <a:sysClr val="windowText" lastClr="000000"/>
              </a:solidFill>
              <a:latin typeface="Segoe UI Semibold" panose="020B0702040204020203" pitchFamily="34" charset="0"/>
              <a:cs typeface="Segoe UI Semibold" panose="020B0702040204020203" pitchFamily="34" charset="0"/>
            </a:endParaRPr>
          </a:p>
        </p:txBody>
      </p:sp>
      <p:sp>
        <p:nvSpPr>
          <p:cNvPr id="122" name="Oval 121"/>
          <p:cNvSpPr/>
          <p:nvPr/>
        </p:nvSpPr>
        <p:spPr>
          <a:xfrm>
            <a:off x="7688812" y="5207758"/>
            <a:ext cx="295909" cy="295909"/>
          </a:xfrm>
          <a:prstGeom prst="ellipse">
            <a:avLst/>
          </a:prstGeom>
        </p:spPr>
        <p:style>
          <a:lnRef idx="2">
            <a:schemeClr val="accent3"/>
          </a:lnRef>
          <a:fillRef idx="1">
            <a:schemeClr val="lt1"/>
          </a:fillRef>
          <a:effectRef idx="0">
            <a:schemeClr val="accent3"/>
          </a:effectRef>
          <a:fontRef idx="minor">
            <a:schemeClr val="dk1"/>
          </a:fontRef>
        </p:style>
        <p:txBody>
          <a:bodyPr rtlCol="0" anchor="ctr"/>
          <a:lstStyle/>
          <a:p>
            <a:pPr algn="ctr" defTabSz="932597">
              <a:defRPr/>
            </a:pPr>
            <a:endParaRPr lang="en-GB" sz="1632" kern="0" dirty="0">
              <a:solidFill>
                <a:sysClr val="windowText" lastClr="000000"/>
              </a:solidFill>
              <a:latin typeface="Segoe UI Semibold" panose="020B0702040204020203" pitchFamily="34" charset="0"/>
              <a:cs typeface="Segoe UI Semibold" panose="020B0702040204020203" pitchFamily="34" charset="0"/>
            </a:endParaRPr>
          </a:p>
        </p:txBody>
      </p:sp>
      <p:sp>
        <p:nvSpPr>
          <p:cNvPr id="123" name="Oval 122"/>
          <p:cNvSpPr/>
          <p:nvPr/>
        </p:nvSpPr>
        <p:spPr>
          <a:xfrm>
            <a:off x="8145524" y="5207759"/>
            <a:ext cx="295909" cy="29590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GB" sz="1632" kern="0" dirty="0">
              <a:latin typeface="Segoe UI Semibold" panose="020B0702040204020203" pitchFamily="34" charset="0"/>
              <a:cs typeface="Segoe UI Semibold" panose="020B0702040204020203" pitchFamily="34" charset="0"/>
            </a:endParaRPr>
          </a:p>
        </p:txBody>
      </p:sp>
      <p:sp>
        <p:nvSpPr>
          <p:cNvPr id="124" name="Oval 123"/>
          <p:cNvSpPr/>
          <p:nvPr/>
        </p:nvSpPr>
        <p:spPr>
          <a:xfrm>
            <a:off x="8604556" y="5207758"/>
            <a:ext cx="295909" cy="29590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GB" sz="1632" kern="0" dirty="0">
              <a:latin typeface="Segoe UI Semibold" panose="020B0702040204020203" pitchFamily="34" charset="0"/>
              <a:cs typeface="Segoe UI Semibold" panose="020B0702040204020203" pitchFamily="34" charset="0"/>
            </a:endParaRPr>
          </a:p>
        </p:txBody>
      </p:sp>
      <p:sp>
        <p:nvSpPr>
          <p:cNvPr id="125" name="Oval 124"/>
          <p:cNvSpPr/>
          <p:nvPr/>
        </p:nvSpPr>
        <p:spPr>
          <a:xfrm>
            <a:off x="9063585" y="5207758"/>
            <a:ext cx="295909" cy="29590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GB" sz="1632" kern="0" dirty="0">
              <a:latin typeface="Segoe UI Semibold" panose="020B0702040204020203" pitchFamily="34" charset="0"/>
              <a:cs typeface="Segoe UI Semibold" panose="020B0702040204020203" pitchFamily="34" charset="0"/>
            </a:endParaRPr>
          </a:p>
        </p:txBody>
      </p:sp>
      <p:sp>
        <p:nvSpPr>
          <p:cNvPr id="126" name="Oval 125"/>
          <p:cNvSpPr/>
          <p:nvPr/>
        </p:nvSpPr>
        <p:spPr>
          <a:xfrm>
            <a:off x="9522618" y="5207758"/>
            <a:ext cx="295909" cy="29590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GB" sz="1632" kern="0" dirty="0">
              <a:latin typeface="Segoe UI Semibold" panose="020B0702040204020203" pitchFamily="34" charset="0"/>
              <a:cs typeface="Segoe UI Semibold" panose="020B0702040204020203" pitchFamily="34" charset="0"/>
            </a:endParaRPr>
          </a:p>
        </p:txBody>
      </p:sp>
      <p:sp>
        <p:nvSpPr>
          <p:cNvPr id="130" name="Oval 129"/>
          <p:cNvSpPr/>
          <p:nvPr/>
        </p:nvSpPr>
        <p:spPr>
          <a:xfrm>
            <a:off x="9984752" y="2544818"/>
            <a:ext cx="295909" cy="295909"/>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932597">
              <a:defRPr/>
            </a:pPr>
            <a:endParaRPr lang="en-GB" sz="1632" kern="0" dirty="0">
              <a:latin typeface="Segoe UI Semibold" panose="020B0702040204020203" pitchFamily="34" charset="0"/>
              <a:cs typeface="Segoe UI Semibold" panose="020B0702040204020203" pitchFamily="34" charset="0"/>
            </a:endParaRPr>
          </a:p>
        </p:txBody>
      </p:sp>
      <p:sp>
        <p:nvSpPr>
          <p:cNvPr id="131" name="Oval 130"/>
          <p:cNvSpPr/>
          <p:nvPr/>
        </p:nvSpPr>
        <p:spPr>
          <a:xfrm>
            <a:off x="10443785" y="2544818"/>
            <a:ext cx="295909" cy="295909"/>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932597">
              <a:defRPr/>
            </a:pPr>
            <a:endParaRPr lang="en-GB" sz="1632" kern="0" dirty="0">
              <a:latin typeface="Segoe UI Semibold" panose="020B0702040204020203" pitchFamily="34" charset="0"/>
              <a:cs typeface="Segoe UI Semibold" panose="020B0702040204020203" pitchFamily="34" charset="0"/>
            </a:endParaRPr>
          </a:p>
        </p:txBody>
      </p:sp>
      <p:cxnSp>
        <p:nvCxnSpPr>
          <p:cNvPr id="132" name="Straight Arrow Connector 131"/>
          <p:cNvCxnSpPr/>
          <p:nvPr/>
        </p:nvCxnSpPr>
        <p:spPr>
          <a:xfrm flipH="1">
            <a:off x="10593823" y="2251576"/>
            <a:ext cx="1008" cy="26909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3" name="TextBox 132"/>
          <p:cNvSpPr txBox="1"/>
          <p:nvPr/>
        </p:nvSpPr>
        <p:spPr>
          <a:xfrm>
            <a:off x="9902586" y="1725905"/>
            <a:ext cx="476087" cy="286306"/>
          </a:xfrm>
          <a:prstGeom prst="rect">
            <a:avLst/>
          </a:prstGeom>
          <a:noFill/>
        </p:spPr>
        <p:txBody>
          <a:bodyPr wrap="none" rtlCol="0">
            <a:spAutoFit/>
          </a:bodyPr>
          <a:lstStyle/>
          <a:p>
            <a:pPr algn="ctr" defTabSz="932597">
              <a:defRPr/>
            </a:pPr>
            <a:r>
              <a:rPr lang="en-US" sz="1224" kern="0" dirty="0">
                <a:solidFill>
                  <a:sysClr val="windowText" lastClr="000000"/>
                </a:solidFill>
              </a:rPr>
              <a:t>map</a:t>
            </a:r>
          </a:p>
        </p:txBody>
      </p:sp>
      <p:cxnSp>
        <p:nvCxnSpPr>
          <p:cNvPr id="134" name="Straight Arrow Connector 133"/>
          <p:cNvCxnSpPr>
            <a:stCxn id="133" idx="2"/>
          </p:cNvCxnSpPr>
          <p:nvPr/>
        </p:nvCxnSpPr>
        <p:spPr>
          <a:xfrm>
            <a:off x="10140630" y="2012211"/>
            <a:ext cx="0" cy="42367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5" name="TextBox 134"/>
          <p:cNvSpPr txBox="1"/>
          <p:nvPr/>
        </p:nvSpPr>
        <p:spPr>
          <a:xfrm>
            <a:off x="10194858" y="1978920"/>
            <a:ext cx="732769" cy="286306"/>
          </a:xfrm>
          <a:prstGeom prst="rect">
            <a:avLst/>
          </a:prstGeom>
          <a:noFill/>
        </p:spPr>
        <p:txBody>
          <a:bodyPr wrap="none" rtlCol="0">
            <a:spAutoFit/>
          </a:bodyPr>
          <a:lstStyle/>
          <a:p>
            <a:pPr algn="ctr" defTabSz="932597">
              <a:defRPr/>
            </a:pPr>
            <a:r>
              <a:rPr lang="en-US" sz="1224" kern="0" dirty="0">
                <a:solidFill>
                  <a:sysClr val="windowText" lastClr="000000"/>
                </a:solidFill>
              </a:rPr>
              <a:t>weather</a:t>
            </a:r>
          </a:p>
        </p:txBody>
      </p:sp>
      <p:sp>
        <p:nvSpPr>
          <p:cNvPr id="136" name="Oval 135"/>
          <p:cNvSpPr/>
          <p:nvPr/>
        </p:nvSpPr>
        <p:spPr>
          <a:xfrm>
            <a:off x="9987356" y="3070688"/>
            <a:ext cx="295909" cy="295909"/>
          </a:xfrm>
          <a:prstGeom prst="ellipse">
            <a:avLst/>
          </a:prstGeom>
        </p:spPr>
        <p:style>
          <a:lnRef idx="2">
            <a:schemeClr val="accent3"/>
          </a:lnRef>
          <a:fillRef idx="1">
            <a:schemeClr val="lt1"/>
          </a:fillRef>
          <a:effectRef idx="0">
            <a:schemeClr val="accent3"/>
          </a:effectRef>
          <a:fontRef idx="minor">
            <a:schemeClr val="dk1"/>
          </a:fontRef>
        </p:style>
        <p:txBody>
          <a:bodyPr rtlCol="0" anchor="ctr"/>
          <a:lstStyle/>
          <a:p>
            <a:pPr algn="ctr" defTabSz="932597">
              <a:defRPr/>
            </a:pPr>
            <a:endParaRPr lang="en-GB" sz="1632" kern="0" dirty="0">
              <a:solidFill>
                <a:sysClr val="windowText" lastClr="000000"/>
              </a:solidFill>
              <a:latin typeface="Segoe UI Semibold" panose="020B0702040204020203" pitchFamily="34" charset="0"/>
              <a:cs typeface="Segoe UI Semibold" panose="020B0702040204020203" pitchFamily="34" charset="0"/>
            </a:endParaRPr>
          </a:p>
        </p:txBody>
      </p:sp>
      <p:sp>
        <p:nvSpPr>
          <p:cNvPr id="137" name="Oval 136"/>
          <p:cNvSpPr/>
          <p:nvPr/>
        </p:nvSpPr>
        <p:spPr>
          <a:xfrm>
            <a:off x="10446389" y="3070688"/>
            <a:ext cx="295909" cy="295909"/>
          </a:xfrm>
          <a:prstGeom prst="ellipse">
            <a:avLst/>
          </a:prstGeom>
        </p:spPr>
        <p:style>
          <a:lnRef idx="2">
            <a:schemeClr val="accent3"/>
          </a:lnRef>
          <a:fillRef idx="1">
            <a:schemeClr val="lt1"/>
          </a:fillRef>
          <a:effectRef idx="0">
            <a:schemeClr val="accent3"/>
          </a:effectRef>
          <a:fontRef idx="minor">
            <a:schemeClr val="dk1"/>
          </a:fontRef>
        </p:style>
        <p:txBody>
          <a:bodyPr rtlCol="0" anchor="ctr"/>
          <a:lstStyle/>
          <a:p>
            <a:pPr algn="ctr" defTabSz="932597">
              <a:defRPr/>
            </a:pPr>
            <a:endParaRPr lang="en-GB" sz="1632" kern="0" dirty="0">
              <a:solidFill>
                <a:sysClr val="windowText" lastClr="000000"/>
              </a:solidFill>
              <a:latin typeface="Segoe UI Semibold" panose="020B0702040204020203" pitchFamily="34" charset="0"/>
              <a:cs typeface="Segoe UI Semibold" panose="020B0702040204020203" pitchFamily="34" charset="0"/>
            </a:endParaRPr>
          </a:p>
        </p:txBody>
      </p:sp>
      <p:sp>
        <p:nvSpPr>
          <p:cNvPr id="138" name="Oval 137"/>
          <p:cNvSpPr/>
          <p:nvPr/>
        </p:nvSpPr>
        <p:spPr>
          <a:xfrm>
            <a:off x="9984752" y="3596559"/>
            <a:ext cx="295909" cy="295909"/>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932597">
              <a:defRPr/>
            </a:pPr>
            <a:endParaRPr lang="en-GB" sz="1632" kern="0" dirty="0">
              <a:latin typeface="Segoe UI Semibold" panose="020B0702040204020203" pitchFamily="34" charset="0"/>
              <a:cs typeface="Segoe UI Semibold" panose="020B0702040204020203" pitchFamily="34" charset="0"/>
            </a:endParaRPr>
          </a:p>
        </p:txBody>
      </p:sp>
      <p:sp>
        <p:nvSpPr>
          <p:cNvPr id="139" name="Oval 138"/>
          <p:cNvSpPr/>
          <p:nvPr/>
        </p:nvSpPr>
        <p:spPr>
          <a:xfrm>
            <a:off x="10443785" y="3596559"/>
            <a:ext cx="295909" cy="295909"/>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932597">
              <a:defRPr/>
            </a:pPr>
            <a:endParaRPr lang="en-GB" sz="1632" kern="0" dirty="0">
              <a:latin typeface="Segoe UI Semibold" panose="020B0702040204020203" pitchFamily="34" charset="0"/>
              <a:cs typeface="Segoe UI Semibold" panose="020B0702040204020203" pitchFamily="34" charset="0"/>
            </a:endParaRPr>
          </a:p>
        </p:txBody>
      </p:sp>
      <p:sp>
        <p:nvSpPr>
          <p:cNvPr id="140" name="Oval 139"/>
          <p:cNvSpPr/>
          <p:nvPr/>
        </p:nvSpPr>
        <p:spPr>
          <a:xfrm>
            <a:off x="9987356" y="4122429"/>
            <a:ext cx="295909" cy="295909"/>
          </a:xfrm>
          <a:prstGeom prst="ellipse">
            <a:avLst/>
          </a:prstGeom>
        </p:spPr>
        <p:style>
          <a:lnRef idx="2">
            <a:schemeClr val="accent3"/>
          </a:lnRef>
          <a:fillRef idx="1">
            <a:schemeClr val="lt1"/>
          </a:fillRef>
          <a:effectRef idx="0">
            <a:schemeClr val="accent3"/>
          </a:effectRef>
          <a:fontRef idx="minor">
            <a:schemeClr val="dk1"/>
          </a:fontRef>
        </p:style>
        <p:txBody>
          <a:bodyPr rtlCol="0" anchor="ctr"/>
          <a:lstStyle/>
          <a:p>
            <a:pPr algn="ctr" defTabSz="932597">
              <a:defRPr/>
            </a:pPr>
            <a:endParaRPr lang="en-GB" sz="1632" kern="0" dirty="0">
              <a:latin typeface="Segoe UI Semibold" panose="020B0702040204020203" pitchFamily="34" charset="0"/>
              <a:cs typeface="Segoe UI Semibold" panose="020B0702040204020203" pitchFamily="34" charset="0"/>
            </a:endParaRPr>
          </a:p>
        </p:txBody>
      </p:sp>
      <p:sp>
        <p:nvSpPr>
          <p:cNvPr id="141" name="Oval 140"/>
          <p:cNvSpPr/>
          <p:nvPr/>
        </p:nvSpPr>
        <p:spPr>
          <a:xfrm>
            <a:off x="10446389" y="4122429"/>
            <a:ext cx="295909" cy="295909"/>
          </a:xfrm>
          <a:prstGeom prst="ellipse">
            <a:avLst/>
          </a:prstGeom>
        </p:spPr>
        <p:style>
          <a:lnRef idx="2">
            <a:schemeClr val="accent3"/>
          </a:lnRef>
          <a:fillRef idx="1">
            <a:schemeClr val="lt1"/>
          </a:fillRef>
          <a:effectRef idx="0">
            <a:schemeClr val="accent3"/>
          </a:effectRef>
          <a:fontRef idx="minor">
            <a:schemeClr val="dk1"/>
          </a:fontRef>
        </p:style>
        <p:txBody>
          <a:bodyPr rtlCol="0" anchor="ctr"/>
          <a:lstStyle/>
          <a:p>
            <a:pPr algn="ctr" defTabSz="932597">
              <a:defRPr/>
            </a:pPr>
            <a:endParaRPr lang="en-GB" sz="1632" kern="0" dirty="0">
              <a:latin typeface="Segoe UI Semibold" panose="020B0702040204020203" pitchFamily="34" charset="0"/>
              <a:cs typeface="Segoe UI Semibold" panose="020B0702040204020203" pitchFamily="34" charset="0"/>
            </a:endParaRPr>
          </a:p>
        </p:txBody>
      </p:sp>
      <p:sp>
        <p:nvSpPr>
          <p:cNvPr id="142" name="Oval 141"/>
          <p:cNvSpPr/>
          <p:nvPr/>
        </p:nvSpPr>
        <p:spPr>
          <a:xfrm>
            <a:off x="9985596" y="5207758"/>
            <a:ext cx="295909" cy="295909"/>
          </a:xfrm>
          <a:prstGeom prst="ellipse">
            <a:avLst/>
          </a:prstGeom>
        </p:spPr>
        <p:style>
          <a:lnRef idx="2">
            <a:schemeClr val="accent3"/>
          </a:lnRef>
          <a:fillRef idx="1">
            <a:schemeClr val="lt1"/>
          </a:fillRef>
          <a:effectRef idx="0">
            <a:schemeClr val="accent3"/>
          </a:effectRef>
          <a:fontRef idx="minor">
            <a:schemeClr val="dk1"/>
          </a:fontRef>
        </p:style>
        <p:txBody>
          <a:bodyPr rtlCol="0" anchor="ctr"/>
          <a:lstStyle/>
          <a:p>
            <a:pPr algn="ctr" defTabSz="932597">
              <a:defRPr/>
            </a:pPr>
            <a:endParaRPr lang="en-GB" sz="1632" kern="0" dirty="0">
              <a:latin typeface="Segoe UI Semibold" panose="020B0702040204020203" pitchFamily="34" charset="0"/>
              <a:cs typeface="Segoe UI Semibold" panose="020B0702040204020203" pitchFamily="34" charset="0"/>
            </a:endParaRPr>
          </a:p>
        </p:txBody>
      </p:sp>
      <p:sp>
        <p:nvSpPr>
          <p:cNvPr id="143" name="Oval 142"/>
          <p:cNvSpPr/>
          <p:nvPr/>
        </p:nvSpPr>
        <p:spPr>
          <a:xfrm>
            <a:off x="10444629" y="5207758"/>
            <a:ext cx="295909" cy="295909"/>
          </a:xfrm>
          <a:prstGeom prst="ellipse">
            <a:avLst/>
          </a:prstGeom>
        </p:spPr>
        <p:style>
          <a:lnRef idx="2">
            <a:schemeClr val="accent3"/>
          </a:lnRef>
          <a:fillRef idx="1">
            <a:schemeClr val="lt1"/>
          </a:fillRef>
          <a:effectRef idx="0">
            <a:schemeClr val="accent3"/>
          </a:effectRef>
          <a:fontRef idx="minor">
            <a:schemeClr val="dk1"/>
          </a:fontRef>
        </p:style>
        <p:txBody>
          <a:bodyPr rtlCol="0" anchor="ctr"/>
          <a:lstStyle/>
          <a:p>
            <a:pPr algn="ctr" defTabSz="932597">
              <a:defRPr/>
            </a:pPr>
            <a:endParaRPr lang="en-GB" sz="1632" kern="0" dirty="0">
              <a:latin typeface="Segoe UI Semibold" panose="020B0702040204020203" pitchFamily="34" charset="0"/>
              <a:cs typeface="Segoe UI Semibold" panose="020B0702040204020203" pitchFamily="34" charset="0"/>
            </a:endParaRPr>
          </a:p>
        </p:txBody>
      </p:sp>
      <p:sp>
        <p:nvSpPr>
          <p:cNvPr id="3" name="Rectangle 2"/>
          <p:cNvSpPr/>
          <p:nvPr/>
        </p:nvSpPr>
        <p:spPr>
          <a:xfrm>
            <a:off x="2411803" y="6106832"/>
            <a:ext cx="10643207" cy="542399"/>
          </a:xfrm>
          <a:prstGeom prst="rect">
            <a:avLst/>
          </a:prstGeom>
        </p:spPr>
        <p:txBody>
          <a:bodyPr wrap="square">
            <a:spAutoFit/>
          </a:bodyPr>
          <a:lstStyle/>
          <a:p>
            <a:pPr defTabSz="932597">
              <a:defRPr/>
            </a:pPr>
            <a:r>
              <a:rPr lang="en-US" sz="1428" kern="0" dirty="0">
                <a:solidFill>
                  <a:srgbClr val="222222"/>
                </a:solidFill>
              </a:rPr>
              <a:t>Sparse vectors can work well for an analogy task:</a:t>
            </a:r>
          </a:p>
          <a:p>
            <a:pPr defTabSz="932597">
              <a:defRPr/>
            </a:pPr>
            <a:r>
              <a:rPr lang="en-US" sz="1428" kern="0" dirty="0">
                <a:solidFill>
                  <a:srgbClr val="222222"/>
                </a:solidFill>
              </a:rPr>
              <a:t>Levy, Goldberg and Ramat-Gan. </a:t>
            </a:r>
            <a:r>
              <a:rPr lang="en-US" sz="1428" kern="0" dirty="0">
                <a:solidFill>
                  <a:srgbClr val="222222"/>
                </a:solidFill>
                <a:hlinkClick r:id="rId3"/>
              </a:rPr>
              <a:t>Linguistic Regularities in Sparse and Explicit Word Representations</a:t>
            </a:r>
            <a:r>
              <a:rPr lang="en-US" sz="1428" kern="0" dirty="0">
                <a:solidFill>
                  <a:srgbClr val="222222"/>
                </a:solidFill>
              </a:rPr>
              <a:t>. </a:t>
            </a:r>
            <a:r>
              <a:rPr lang="en-US" sz="1428" i="1" kern="0" dirty="0" err="1">
                <a:solidFill>
                  <a:srgbClr val="222222"/>
                </a:solidFill>
              </a:rPr>
              <a:t>CoNLL</a:t>
            </a:r>
            <a:r>
              <a:rPr lang="en-US" sz="1428" kern="0" dirty="0">
                <a:solidFill>
                  <a:srgbClr val="222222"/>
                </a:solidFill>
              </a:rPr>
              <a:t> 2014</a:t>
            </a:r>
            <a:endParaRPr lang="en-US" sz="1428" kern="0" dirty="0">
              <a:solidFill>
                <a:sysClr val="windowText" lastClr="000000"/>
              </a:solidFill>
            </a:endParaRPr>
          </a:p>
        </p:txBody>
      </p:sp>
    </p:spTree>
    <p:extLst>
      <p:ext uri="{BB962C8B-B14F-4D97-AF65-F5344CB8AC3E}">
        <p14:creationId xmlns:p14="http://schemas.microsoft.com/office/powerpoint/2010/main" val="3209727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8BC476D-0033-440B-88C5-5433EECE90C1}"/>
              </a:ext>
            </a:extLst>
          </p:cNvPr>
          <p:cNvPicPr>
            <a:picLocks noChangeAspect="1"/>
          </p:cNvPicPr>
          <p:nvPr/>
        </p:nvPicPr>
        <p:blipFill rotWithShape="1">
          <a:blip r:embed="rId3"/>
          <a:srcRect t="32706" r="5" b="1516"/>
          <a:stretch/>
        </p:blipFill>
        <p:spPr>
          <a:xfrm>
            <a:off x="0" y="-388938"/>
            <a:ext cx="12435840" cy="2560320"/>
          </a:xfrm>
          <a:prstGeom prst="rect">
            <a:avLst/>
          </a:prstGeom>
        </p:spPr>
      </p:pic>
      <p:pic>
        <p:nvPicPr>
          <p:cNvPr id="3" name="Picture 2">
            <a:extLst>
              <a:ext uri="{FF2B5EF4-FFF2-40B4-BE49-F238E27FC236}">
                <a16:creationId xmlns:a16="http://schemas.microsoft.com/office/drawing/2014/main" id="{83419B4E-9C3B-42DA-9C89-255DF5579219}"/>
              </a:ext>
            </a:extLst>
          </p:cNvPr>
          <p:cNvPicPr>
            <a:picLocks noChangeAspect="1"/>
          </p:cNvPicPr>
          <p:nvPr/>
        </p:nvPicPr>
        <p:blipFill>
          <a:blip r:embed="rId4"/>
          <a:stretch>
            <a:fillRect/>
          </a:stretch>
        </p:blipFill>
        <p:spPr>
          <a:xfrm>
            <a:off x="1525504" y="830262"/>
            <a:ext cx="9420970" cy="6499543"/>
          </a:xfrm>
          <a:prstGeom prst="rect">
            <a:avLst/>
          </a:prstGeom>
        </p:spPr>
      </p:pic>
      <p:sp>
        <p:nvSpPr>
          <p:cNvPr id="4" name="Oval 3">
            <a:extLst>
              <a:ext uri="{FF2B5EF4-FFF2-40B4-BE49-F238E27FC236}">
                <a16:creationId xmlns:a16="http://schemas.microsoft.com/office/drawing/2014/main" id="{2C2C3BA4-F357-42C7-AC5D-2BD7484E27F3}"/>
              </a:ext>
            </a:extLst>
          </p:cNvPr>
          <p:cNvSpPr/>
          <p:nvPr/>
        </p:nvSpPr>
        <p:spPr bwMode="auto">
          <a:xfrm>
            <a:off x="8047037" y="1211262"/>
            <a:ext cx="990600" cy="609600"/>
          </a:xfrm>
          <a:prstGeom prst="ellipse">
            <a:avLst/>
          </a:prstGeom>
          <a:solidFill>
            <a:srgbClr val="FFFF00">
              <a:alpha val="23000"/>
            </a:srgbClr>
          </a:solidFill>
          <a:ln w="1905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816400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D02B00-F3C2-40EC-8E84-ADD148E17A7B}"/>
              </a:ext>
            </a:extLst>
          </p:cNvPr>
          <p:cNvPicPr>
            <a:picLocks noChangeAspect="1"/>
          </p:cNvPicPr>
          <p:nvPr/>
        </p:nvPicPr>
        <p:blipFill>
          <a:blip r:embed="rId3"/>
          <a:stretch>
            <a:fillRect/>
          </a:stretch>
        </p:blipFill>
        <p:spPr>
          <a:xfrm>
            <a:off x="2864969" y="172573"/>
            <a:ext cx="6706536" cy="6649378"/>
          </a:xfrm>
          <a:prstGeom prst="rect">
            <a:avLst/>
          </a:prstGeom>
        </p:spPr>
      </p:pic>
    </p:spTree>
    <p:extLst>
      <p:ext uri="{BB962C8B-B14F-4D97-AF65-F5344CB8AC3E}">
        <p14:creationId xmlns:p14="http://schemas.microsoft.com/office/powerpoint/2010/main" val="377877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6E7622-8284-4CC0-AE77-69C91B1642F9}"/>
              </a:ext>
            </a:extLst>
          </p:cNvPr>
          <p:cNvSpPr>
            <a:spLocks noGrp="1"/>
          </p:cNvSpPr>
          <p:nvPr>
            <p:ph type="title"/>
          </p:nvPr>
        </p:nvSpPr>
        <p:spPr>
          <a:xfrm>
            <a:off x="274638" y="2125662"/>
            <a:ext cx="11887200" cy="2179058"/>
          </a:xfrm>
        </p:spPr>
        <p:txBody>
          <a:bodyPr/>
          <a:lstStyle/>
          <a:p>
            <a:r>
              <a:rPr lang="en-US" dirty="0"/>
              <a:t>Visualizing word and document embeddings</a:t>
            </a:r>
          </a:p>
        </p:txBody>
      </p:sp>
      <p:sp>
        <p:nvSpPr>
          <p:cNvPr id="3" name="Rectangle 2">
            <a:extLst>
              <a:ext uri="{FF2B5EF4-FFF2-40B4-BE49-F238E27FC236}">
                <a16:creationId xmlns:a16="http://schemas.microsoft.com/office/drawing/2014/main" id="{68443732-BC74-44FE-BB7E-1D5CC5A0C9EF}"/>
              </a:ext>
            </a:extLst>
          </p:cNvPr>
          <p:cNvSpPr/>
          <p:nvPr/>
        </p:nvSpPr>
        <p:spPr>
          <a:xfrm>
            <a:off x="8846801" y="220662"/>
            <a:ext cx="3337773" cy="923330"/>
          </a:xfrm>
          <a:prstGeom prst="rect">
            <a:avLst/>
          </a:prstGeom>
          <a:noFill/>
        </p:spPr>
        <p:txBody>
          <a:bodyPr wrap="none" lIns="91440" tIns="45720" rIns="91440" bIns="45720">
            <a:spAutoFit/>
          </a:bodyPr>
          <a:lstStyle/>
          <a:p>
            <a:pPr algn="ctr"/>
            <a:r>
              <a:rPr lang="en-US" sz="5400" b="1"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Activity 1A</a:t>
            </a:r>
          </a:p>
        </p:txBody>
      </p:sp>
    </p:spTree>
    <p:extLst>
      <p:ext uri="{BB962C8B-B14F-4D97-AF65-F5344CB8AC3E}">
        <p14:creationId xmlns:p14="http://schemas.microsoft.com/office/powerpoint/2010/main" val="4110194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09FA34-884D-4640-A1A3-F81A1CC67EDB}"/>
              </a:ext>
            </a:extLst>
          </p:cNvPr>
          <p:cNvSpPr txBox="1">
            <a:spLocks/>
          </p:cNvSpPr>
          <p:nvPr/>
        </p:nvSpPr>
        <p:spPr>
          <a:xfrm>
            <a:off x="274639" y="295274"/>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a:t>Session Goals</a:t>
            </a:r>
            <a:br>
              <a:rPr lang="en-US"/>
            </a:br>
            <a:endParaRPr lang="en-US"/>
          </a:p>
        </p:txBody>
      </p:sp>
      <p:sp>
        <p:nvSpPr>
          <p:cNvPr id="3" name="Text Placeholder 2" descr="Participants will learn how to use pre-trained deep learning models in Microsoft ML Server to generate features that can be used in traditional machine learning approaches.&#10;&#10;Participants will learn how to run these types of featurization at scale. &#10;&#10;Participants will learn how to use an active learning process to build more accurate classifiers by selecting additional training examples&#10;&#10;" title="Session Goals">
            <a:extLst>
              <a:ext uri="{FF2B5EF4-FFF2-40B4-BE49-F238E27FC236}">
                <a16:creationId xmlns:a16="http://schemas.microsoft.com/office/drawing/2014/main" id="{EE938E51-AC46-47CA-82A7-FB1E6428ECB0}"/>
              </a:ext>
            </a:extLst>
          </p:cNvPr>
          <p:cNvSpPr txBox="1">
            <a:spLocks/>
          </p:cNvSpPr>
          <p:nvPr/>
        </p:nvSpPr>
        <p:spPr>
          <a:xfrm>
            <a:off x="273843" y="1668462"/>
            <a:ext cx="11888787" cy="4665893"/>
          </a:xfrm>
          <a:prstGeom prst="rect">
            <a:avLst/>
          </a:prstGeom>
        </p:spPr>
        <p:txBody>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sz="2800" i="1" dirty="0"/>
              <a:t>Participants will learn how to </a:t>
            </a:r>
          </a:p>
          <a:p>
            <a:pPr marL="0" indent="0">
              <a:buFont typeface="Wingdings" panose="05000000000000000000" pitchFamily="2" charset="2"/>
              <a:buNone/>
            </a:pPr>
            <a:endParaRPr lang="en-US" sz="2800" dirty="0"/>
          </a:p>
          <a:p>
            <a:r>
              <a:rPr lang="en-US" sz="2800" dirty="0"/>
              <a:t>use </a:t>
            </a:r>
            <a:r>
              <a:rPr lang="en-US" sz="2800" b="1" dirty="0"/>
              <a:t>pre-trained deep learning models </a:t>
            </a:r>
            <a:r>
              <a:rPr lang="en-US" sz="2800" dirty="0"/>
              <a:t>and</a:t>
            </a:r>
            <a:r>
              <a:rPr lang="en-US" sz="2800" b="1" dirty="0"/>
              <a:t> word embeddings </a:t>
            </a:r>
            <a:r>
              <a:rPr lang="en-US" sz="2800" dirty="0"/>
              <a:t>to generate features that can be used in traditional machine learning approaches.</a:t>
            </a:r>
          </a:p>
          <a:p>
            <a:endParaRPr lang="en-US" sz="2800" dirty="0"/>
          </a:p>
          <a:p>
            <a:r>
              <a:rPr lang="en-US" sz="2800" dirty="0"/>
              <a:t>run these types of </a:t>
            </a:r>
            <a:r>
              <a:rPr lang="en-US" sz="2800" b="1" dirty="0"/>
              <a:t>featurization at scale</a:t>
            </a:r>
            <a:r>
              <a:rPr lang="en-US" sz="2800" dirty="0"/>
              <a:t>. </a:t>
            </a:r>
          </a:p>
          <a:p>
            <a:endParaRPr lang="en-US" sz="2800" dirty="0"/>
          </a:p>
          <a:p>
            <a:r>
              <a:rPr lang="en-US" sz="2800" dirty="0"/>
              <a:t>use an </a:t>
            </a:r>
            <a:r>
              <a:rPr lang="en-US" sz="2800" b="1" dirty="0"/>
              <a:t>active learning process</a:t>
            </a:r>
            <a:r>
              <a:rPr lang="en-US" sz="2800" dirty="0"/>
              <a:t> to take advantage of large sets of unlabeled data to build more accurate classifiers by selecting the most useful additional examples to label for training.</a:t>
            </a:r>
          </a:p>
          <a:p>
            <a:endParaRPr lang="en-US" sz="2800" dirty="0"/>
          </a:p>
        </p:txBody>
      </p:sp>
    </p:spTree>
    <p:extLst>
      <p:ext uri="{BB962C8B-B14F-4D97-AF65-F5344CB8AC3E}">
        <p14:creationId xmlns:p14="http://schemas.microsoft.com/office/powerpoint/2010/main" val="1486024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B77F51-8B43-4CB8-A184-DA5335681FD8}"/>
              </a:ext>
            </a:extLst>
          </p:cNvPr>
          <p:cNvSpPr>
            <a:spLocks noGrp="1"/>
          </p:cNvSpPr>
          <p:nvPr>
            <p:ph type="title"/>
          </p:nvPr>
        </p:nvSpPr>
        <p:spPr/>
        <p:txBody>
          <a:bodyPr/>
          <a:lstStyle/>
          <a:p>
            <a:r>
              <a:rPr lang="en-US" dirty="0"/>
              <a:t>Training a word embedding</a:t>
            </a:r>
          </a:p>
        </p:txBody>
      </p:sp>
      <p:sp>
        <p:nvSpPr>
          <p:cNvPr id="3" name="Rectangle 2">
            <a:extLst>
              <a:ext uri="{FF2B5EF4-FFF2-40B4-BE49-F238E27FC236}">
                <a16:creationId xmlns:a16="http://schemas.microsoft.com/office/drawing/2014/main" id="{CF7F387D-BA5E-4953-8EB7-E47D9F66627C}"/>
              </a:ext>
            </a:extLst>
          </p:cNvPr>
          <p:cNvSpPr/>
          <p:nvPr/>
        </p:nvSpPr>
        <p:spPr>
          <a:xfrm>
            <a:off x="8926150" y="220662"/>
            <a:ext cx="3179075" cy="923330"/>
          </a:xfrm>
          <a:prstGeom prst="rect">
            <a:avLst/>
          </a:prstGeom>
          <a:noFill/>
        </p:spPr>
        <p:txBody>
          <a:bodyPr wrap="none" lIns="91440" tIns="45720" rIns="91440" bIns="45720">
            <a:spAutoFit/>
          </a:bodyPr>
          <a:lstStyle/>
          <a:p>
            <a:pPr algn="ctr"/>
            <a:r>
              <a:rPr lang="en-US" sz="5400" b="1"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Activity 1B</a:t>
            </a:r>
          </a:p>
        </p:txBody>
      </p:sp>
    </p:spTree>
    <p:extLst>
      <p:ext uri="{BB962C8B-B14F-4D97-AF65-F5344CB8AC3E}">
        <p14:creationId xmlns:p14="http://schemas.microsoft.com/office/powerpoint/2010/main" val="917875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B77F51-8B43-4CB8-A184-DA5335681FD8}"/>
              </a:ext>
            </a:extLst>
          </p:cNvPr>
          <p:cNvSpPr>
            <a:spLocks noGrp="1"/>
          </p:cNvSpPr>
          <p:nvPr>
            <p:ph type="title"/>
          </p:nvPr>
        </p:nvSpPr>
        <p:spPr/>
        <p:txBody>
          <a:bodyPr/>
          <a:lstStyle/>
          <a:p>
            <a:r>
              <a:rPr lang="en-US" dirty="0"/>
              <a:t>Active learning on text</a:t>
            </a:r>
          </a:p>
        </p:txBody>
      </p:sp>
      <p:sp>
        <p:nvSpPr>
          <p:cNvPr id="3" name="Rectangle 2">
            <a:extLst>
              <a:ext uri="{FF2B5EF4-FFF2-40B4-BE49-F238E27FC236}">
                <a16:creationId xmlns:a16="http://schemas.microsoft.com/office/drawing/2014/main" id="{CF7F387D-BA5E-4953-8EB7-E47D9F66627C}"/>
              </a:ext>
            </a:extLst>
          </p:cNvPr>
          <p:cNvSpPr/>
          <p:nvPr/>
        </p:nvSpPr>
        <p:spPr>
          <a:xfrm>
            <a:off x="8905311" y="220662"/>
            <a:ext cx="3220754" cy="923330"/>
          </a:xfrm>
          <a:prstGeom prst="rect">
            <a:avLst/>
          </a:prstGeom>
          <a:noFill/>
        </p:spPr>
        <p:txBody>
          <a:bodyPr wrap="none" lIns="91440" tIns="45720" rIns="91440" bIns="45720">
            <a:spAutoFit/>
          </a:bodyPr>
          <a:lstStyle/>
          <a:p>
            <a:pPr algn="ctr"/>
            <a:r>
              <a:rPr lang="en-US" sz="5400" b="1"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Activity 1C</a:t>
            </a:r>
          </a:p>
        </p:txBody>
      </p:sp>
    </p:spTree>
    <p:extLst>
      <p:ext uri="{BB962C8B-B14F-4D97-AF65-F5344CB8AC3E}">
        <p14:creationId xmlns:p14="http://schemas.microsoft.com/office/powerpoint/2010/main" val="892597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BF14A-D530-4733-B1E2-8229B55AEC1C}"/>
              </a:ext>
            </a:extLst>
          </p:cNvPr>
          <p:cNvSpPr>
            <a:spLocks noGrp="1"/>
          </p:cNvSpPr>
          <p:nvPr>
            <p:ph type="title"/>
          </p:nvPr>
        </p:nvSpPr>
        <p:spPr>
          <a:xfrm>
            <a:off x="2770187" y="2973196"/>
            <a:ext cx="6896099" cy="1292662"/>
          </a:xfrm>
          <a:solidFill>
            <a:schemeClr val="accent2"/>
          </a:solidFill>
          <a:ln w="101600">
            <a:solidFill>
              <a:schemeClr val="bg1"/>
            </a:solidFill>
          </a:ln>
          <a:scene3d>
            <a:camera prst="orthographicFront"/>
            <a:lightRig rig="threePt" dir="t"/>
          </a:scene3d>
          <a:sp3d>
            <a:bevelT prst="relaxedInset"/>
          </a:sp3d>
        </p:spPr>
        <p:txBody>
          <a:bodyPr/>
          <a:lstStyle/>
          <a:p>
            <a:pPr algn="ctr"/>
            <a:r>
              <a:rPr lang="en-US" sz="8000" dirty="0">
                <a:solidFill>
                  <a:schemeClr val="bg1"/>
                </a:solidFill>
                <a:latin typeface="Algerian" panose="04020705040A02060702" pitchFamily="82" charset="0"/>
              </a:rPr>
              <a:t>Intermission</a:t>
            </a:r>
          </a:p>
        </p:txBody>
      </p:sp>
    </p:spTree>
    <p:extLst>
      <p:ext uri="{BB962C8B-B14F-4D97-AF65-F5344CB8AC3E}">
        <p14:creationId xmlns:p14="http://schemas.microsoft.com/office/powerpoint/2010/main" val="2398060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BF14A-D530-4733-B1E2-8229B55AEC1C}"/>
              </a:ext>
            </a:extLst>
          </p:cNvPr>
          <p:cNvSpPr>
            <a:spLocks noGrp="1"/>
          </p:cNvSpPr>
          <p:nvPr>
            <p:ph type="title"/>
          </p:nvPr>
        </p:nvSpPr>
        <p:spPr>
          <a:xfrm>
            <a:off x="274638" y="2125662"/>
            <a:ext cx="11887200" cy="3176254"/>
          </a:xfrm>
        </p:spPr>
        <p:txBody>
          <a:bodyPr/>
          <a:lstStyle/>
          <a:p>
            <a:r>
              <a:rPr lang="en-US" dirty="0">
                <a:solidFill>
                  <a:schemeClr val="accent1">
                    <a:lumMod val="75000"/>
                  </a:schemeClr>
                </a:solidFill>
              </a:rPr>
              <a:t>Use Case 2: </a:t>
            </a:r>
            <a:br>
              <a:rPr lang="en-US" dirty="0">
                <a:solidFill>
                  <a:schemeClr val="accent1">
                    <a:lumMod val="75000"/>
                  </a:schemeClr>
                </a:solidFill>
              </a:rPr>
            </a:br>
            <a:r>
              <a:rPr lang="en-US" dirty="0">
                <a:solidFill>
                  <a:schemeClr val="accent1">
                    <a:lumMod val="75000"/>
                  </a:schemeClr>
                </a:solidFill>
              </a:rPr>
              <a:t>Building a custom image classifier for wood knots</a:t>
            </a:r>
          </a:p>
        </p:txBody>
      </p:sp>
    </p:spTree>
    <p:extLst>
      <p:ext uri="{BB962C8B-B14F-4D97-AF65-F5344CB8AC3E}">
        <p14:creationId xmlns:p14="http://schemas.microsoft.com/office/powerpoint/2010/main" val="2385065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274639" y="295274"/>
            <a:ext cx="6095998" cy="917575"/>
          </a:xfrm>
        </p:spPr>
        <p:txBody>
          <a:bodyPr/>
          <a:lstStyle/>
          <a:p>
            <a:r>
              <a:rPr lang="en-US" dirty="0"/>
              <a:t>Featurizing images:</a:t>
            </a:r>
            <a:br>
              <a:rPr lang="en-US" dirty="0"/>
            </a:br>
            <a:r>
              <a:rPr lang="en-US" dirty="0"/>
              <a:t>the shallow end of deep learning</a:t>
            </a:r>
          </a:p>
        </p:txBody>
      </p:sp>
      <p:sp>
        <p:nvSpPr>
          <p:cNvPr id="6" name="Text Placeholder 5" descr="http://blog.revolutionanalytics.com/2017/09/wood-knots.html&#10;" title="Link to a blog post about image featurization"/>
          <p:cNvSpPr>
            <a:spLocks noGrp="1"/>
          </p:cNvSpPr>
          <p:nvPr>
            <p:ph type="body" sz="quarter" idx="10"/>
          </p:nvPr>
        </p:nvSpPr>
        <p:spPr>
          <a:xfrm>
            <a:off x="292101" y="3123125"/>
            <a:ext cx="5410135" cy="1791260"/>
          </a:xfrm>
        </p:spPr>
        <p:txBody>
          <a:bodyPr/>
          <a:lstStyle/>
          <a:p>
            <a:r>
              <a:rPr lang="en-US" dirty="0">
                <a:hlinkClick r:id="rId3"/>
              </a:rPr>
              <a:t>http://blog.revolutionanalytics.com/2017/09/wood-knots.html</a:t>
            </a:r>
            <a:endParaRPr lang="en-US" dirty="0"/>
          </a:p>
          <a:p>
            <a:endParaRPr lang="en-US" dirty="0"/>
          </a:p>
        </p:txBody>
      </p:sp>
      <p:pic>
        <p:nvPicPr>
          <p:cNvPr id="2" name="Picture 1" title="Revolutions Blog post on Featurizing images using Microsoft ML Server">
            <a:extLst>
              <a:ext uri="{FF2B5EF4-FFF2-40B4-BE49-F238E27FC236}">
                <a16:creationId xmlns:a16="http://schemas.microsoft.com/office/drawing/2014/main" id="{4C6A3DEF-49BE-490E-98DD-3EF829A5E6A5}"/>
              </a:ext>
            </a:extLst>
          </p:cNvPr>
          <p:cNvPicPr>
            <a:picLocks noChangeAspect="1"/>
          </p:cNvPicPr>
          <p:nvPr/>
        </p:nvPicPr>
        <p:blipFill>
          <a:blip r:embed="rId4"/>
          <a:stretch>
            <a:fillRect/>
          </a:stretch>
        </p:blipFill>
        <p:spPr>
          <a:xfrm>
            <a:off x="6370637" y="373062"/>
            <a:ext cx="5210175" cy="6391275"/>
          </a:xfrm>
          <a:prstGeom prst="rect">
            <a:avLst/>
          </a:prstGeom>
        </p:spPr>
      </p:pic>
    </p:spTree>
    <p:extLst>
      <p:ext uri="{BB962C8B-B14F-4D97-AF65-F5344CB8AC3E}">
        <p14:creationId xmlns:p14="http://schemas.microsoft.com/office/powerpoint/2010/main" val="1332049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descr="In the sawmill industry lumber grading is an important step of the manufacturing process. &#10;&#10;Improved grading accuracy and better control of quality variation in production leads directly to improved profits. &#10;&#10;Grading has traditionally been done by visual inspection, in which a (human) grader marks each piece of lumber as it leaves the mill, according to a factors like size, category, and position of knots, cracks, species of tree, etc.&#10;&#10;A number of automated lumber grading systems have been developed which aim to improve the accuracy and the efficiency of lumber grading.&#10;" title="Domain: wood knots and lumber grading"/>
          <p:cNvSpPr>
            <a:spLocks noGrp="1"/>
          </p:cNvSpPr>
          <p:nvPr>
            <p:ph type="body" sz="quarter" idx="4294967295"/>
          </p:nvPr>
        </p:nvSpPr>
        <p:spPr>
          <a:xfrm>
            <a:off x="272274" y="1343939"/>
            <a:ext cx="11887200" cy="5355312"/>
          </a:xfrm>
        </p:spPr>
        <p:txBody>
          <a:bodyPr/>
          <a:lstStyle/>
          <a:p>
            <a:r>
              <a:rPr lang="en-US" sz="2800" dirty="0"/>
              <a:t>In the sawmill industry lumber grading is an important step of the manufacturing process. </a:t>
            </a:r>
          </a:p>
          <a:p>
            <a:endParaRPr lang="en-US" sz="2800" dirty="0"/>
          </a:p>
          <a:p>
            <a:r>
              <a:rPr lang="en-US" sz="2800" dirty="0"/>
              <a:t>Improved grading accuracy and better control of quality variation in production leads directly to improved profits. </a:t>
            </a:r>
          </a:p>
          <a:p>
            <a:endParaRPr lang="en-US" sz="2800" dirty="0"/>
          </a:p>
          <a:p>
            <a:r>
              <a:rPr lang="en-US" sz="2800" dirty="0"/>
              <a:t>Grading has traditionally been done by visual inspection, in which a (human) grader marks each piece of lumber as it leaves the mill, according to a factors like size, category, and position of knots, cracks, species of tree, etc.</a:t>
            </a:r>
          </a:p>
          <a:p>
            <a:endParaRPr lang="en-US" sz="2800" dirty="0"/>
          </a:p>
          <a:p>
            <a:r>
              <a:rPr lang="en-US" sz="2800" dirty="0"/>
              <a:t>A number of automated lumber grading systems have been developed which aim to improve the accuracy and the efficiency of lumber grading.</a:t>
            </a:r>
          </a:p>
        </p:txBody>
      </p:sp>
      <p:sp>
        <p:nvSpPr>
          <p:cNvPr id="2" name="Title 1"/>
          <p:cNvSpPr>
            <a:spLocks noGrp="1"/>
          </p:cNvSpPr>
          <p:nvPr>
            <p:ph type="title"/>
          </p:nvPr>
        </p:nvSpPr>
        <p:spPr/>
        <p:txBody>
          <a:bodyPr/>
          <a:lstStyle/>
          <a:p>
            <a:r>
              <a:rPr lang="en-US" dirty="0"/>
              <a:t>Domain: Wood Knots and Lumber Grading</a:t>
            </a:r>
            <a:endParaRPr lang="en-US" sz="4000" dirty="0">
              <a:gradFill>
                <a:gsLst>
                  <a:gs pos="21538">
                    <a:schemeClr val="tx1"/>
                  </a:gs>
                  <a:gs pos="33000">
                    <a:schemeClr val="tx1"/>
                  </a:gs>
                </a:gsLst>
                <a:lin ang="5400000" scaled="0"/>
              </a:gradFill>
            </a:endParaRPr>
          </a:p>
        </p:txBody>
      </p:sp>
    </p:spTree>
    <p:extLst>
      <p:ext uri="{BB962C8B-B14F-4D97-AF65-F5344CB8AC3E}">
        <p14:creationId xmlns:p14="http://schemas.microsoft.com/office/powerpoint/2010/main" val="3887587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72274" y="1432356"/>
            <a:ext cx="6326963" cy="738664"/>
          </a:xfrm>
        </p:spPr>
        <p:txBody>
          <a:bodyPr/>
          <a:lstStyle/>
          <a:p>
            <a:pPr marL="0" indent="0">
              <a:buNone/>
            </a:pPr>
            <a:r>
              <a:rPr lang="en-US" sz="2000" b="1" dirty="0"/>
              <a:t>Sound knot</a:t>
            </a:r>
            <a:r>
              <a:rPr lang="en-US" sz="2000" dirty="0"/>
              <a:t>: A knot grown firmly into the surrounding wood material and does not contain any bark or signs of decay. The color may be very close to the color of sound wood.</a:t>
            </a:r>
          </a:p>
        </p:txBody>
      </p:sp>
      <p:sp>
        <p:nvSpPr>
          <p:cNvPr id="2" name="Title 1"/>
          <p:cNvSpPr>
            <a:spLocks noGrp="1"/>
          </p:cNvSpPr>
          <p:nvPr>
            <p:ph type="title"/>
          </p:nvPr>
        </p:nvSpPr>
        <p:spPr/>
        <p:txBody>
          <a:bodyPr/>
          <a:lstStyle/>
          <a:p>
            <a:r>
              <a:rPr lang="en-US" dirty="0"/>
              <a:t>Types of wood knots</a:t>
            </a:r>
            <a:endParaRPr lang="en-US" sz="4000" dirty="0">
              <a:gradFill>
                <a:gsLst>
                  <a:gs pos="21538">
                    <a:schemeClr val="tx1"/>
                  </a:gs>
                  <a:gs pos="33000">
                    <a:schemeClr val="tx1"/>
                  </a:gs>
                </a:gsLst>
                <a:lin ang="5400000" scaled="0"/>
              </a:gradFill>
            </a:endParaRPr>
          </a:p>
        </p:txBody>
      </p:sp>
      <p:sp>
        <p:nvSpPr>
          <p:cNvPr id="6" name="Text Placeholder 2">
            <a:extLst>
              <a:ext uri="{FF2B5EF4-FFF2-40B4-BE49-F238E27FC236}">
                <a16:creationId xmlns:a16="http://schemas.microsoft.com/office/drawing/2014/main" id="{94A0BA63-7B52-4576-BDDF-3E2482980347}"/>
              </a:ext>
            </a:extLst>
          </p:cNvPr>
          <p:cNvSpPr txBox="1">
            <a:spLocks/>
          </p:cNvSpPr>
          <p:nvPr/>
        </p:nvSpPr>
        <p:spPr>
          <a:xfrm>
            <a:off x="272274" y="3146802"/>
            <a:ext cx="6326963" cy="1569660"/>
          </a:xfrm>
          <a:prstGeom prst="rect">
            <a:avLst/>
          </a:prstGeom>
        </p:spPr>
        <p:txBody>
          <a:bodyPr vert="horz" wrap="square" lIns="146304" tIns="91440" rIns="146304" bIns="91440" rtlCol="0">
            <a:sp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b="1" dirty="0"/>
              <a:t>Dry knot</a:t>
            </a:r>
            <a:r>
              <a:rPr lang="en-US" sz="2000" dirty="0"/>
              <a:t>: A firm or partially firm knot, and has not taken part to the vital processes of growing wood, and does not contain any bark or signs of decay. The color is usually darker than the color of sound wood, and a thin dark ring or a partial ring surrounds the knot.</a:t>
            </a:r>
          </a:p>
        </p:txBody>
      </p:sp>
      <p:sp>
        <p:nvSpPr>
          <p:cNvPr id="7" name="Text Placeholder 2">
            <a:extLst>
              <a:ext uri="{FF2B5EF4-FFF2-40B4-BE49-F238E27FC236}">
                <a16:creationId xmlns:a16="http://schemas.microsoft.com/office/drawing/2014/main" id="{F870B958-8191-480F-8BBD-F9E6674D42E5}"/>
              </a:ext>
            </a:extLst>
          </p:cNvPr>
          <p:cNvSpPr txBox="1">
            <a:spLocks/>
          </p:cNvSpPr>
          <p:nvPr/>
        </p:nvSpPr>
        <p:spPr>
          <a:xfrm>
            <a:off x="270686" y="5120798"/>
            <a:ext cx="6326963" cy="1015663"/>
          </a:xfrm>
          <a:prstGeom prst="rect">
            <a:avLst/>
          </a:prstGeom>
        </p:spPr>
        <p:txBody>
          <a:bodyPr vert="horz" wrap="square" lIns="146304" tIns="91440" rIns="146304" bIns="91440" rtlCol="0">
            <a:sp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b="1" dirty="0"/>
              <a:t>Encased knot</a:t>
            </a:r>
            <a:r>
              <a:rPr lang="en-US" sz="2000" dirty="0"/>
              <a:t>: A knot surrounded totally or partially by a bark ring. Compared to dry knot, the ring around the knot is thicker.</a:t>
            </a:r>
          </a:p>
        </p:txBody>
      </p:sp>
      <p:pic>
        <p:nvPicPr>
          <p:cNvPr id="9" name="Picture 8">
            <a:extLst>
              <a:ext uri="{FF2B5EF4-FFF2-40B4-BE49-F238E27FC236}">
                <a16:creationId xmlns:a16="http://schemas.microsoft.com/office/drawing/2014/main" id="{837CB9EF-9C24-49E4-8CD4-5CDABD939782}"/>
              </a:ext>
            </a:extLst>
          </p:cNvPr>
          <p:cNvPicPr>
            <a:picLocks noChangeAspect="1"/>
          </p:cNvPicPr>
          <p:nvPr/>
        </p:nvPicPr>
        <p:blipFill>
          <a:blip r:embed="rId3"/>
          <a:stretch>
            <a:fillRect/>
          </a:stretch>
        </p:blipFill>
        <p:spPr>
          <a:xfrm>
            <a:off x="7437437" y="3187668"/>
            <a:ext cx="4495800" cy="1228956"/>
          </a:xfrm>
          <a:prstGeom prst="rect">
            <a:avLst/>
          </a:prstGeom>
        </p:spPr>
      </p:pic>
      <p:pic>
        <p:nvPicPr>
          <p:cNvPr id="10" name="Picture 9">
            <a:extLst>
              <a:ext uri="{FF2B5EF4-FFF2-40B4-BE49-F238E27FC236}">
                <a16:creationId xmlns:a16="http://schemas.microsoft.com/office/drawing/2014/main" id="{6436B28E-3A32-41B3-9F8F-2D4A93451D8E}"/>
              </a:ext>
            </a:extLst>
          </p:cNvPr>
          <p:cNvPicPr>
            <a:picLocks noChangeAspect="1"/>
          </p:cNvPicPr>
          <p:nvPr/>
        </p:nvPicPr>
        <p:blipFill>
          <a:blip r:embed="rId4"/>
          <a:stretch>
            <a:fillRect/>
          </a:stretch>
        </p:blipFill>
        <p:spPr>
          <a:xfrm>
            <a:off x="7437437" y="1373907"/>
            <a:ext cx="4495800" cy="1208955"/>
          </a:xfrm>
          <a:prstGeom prst="rect">
            <a:avLst/>
          </a:prstGeom>
        </p:spPr>
      </p:pic>
      <p:pic>
        <p:nvPicPr>
          <p:cNvPr id="11" name="Picture 10">
            <a:extLst>
              <a:ext uri="{FF2B5EF4-FFF2-40B4-BE49-F238E27FC236}">
                <a16:creationId xmlns:a16="http://schemas.microsoft.com/office/drawing/2014/main" id="{44708F9C-561E-4DBC-B087-33584E38DB40}"/>
              </a:ext>
            </a:extLst>
          </p:cNvPr>
          <p:cNvPicPr>
            <a:picLocks noChangeAspect="1"/>
          </p:cNvPicPr>
          <p:nvPr/>
        </p:nvPicPr>
        <p:blipFill>
          <a:blip r:embed="rId5"/>
          <a:stretch>
            <a:fillRect/>
          </a:stretch>
        </p:blipFill>
        <p:spPr>
          <a:xfrm>
            <a:off x="7437437" y="5031007"/>
            <a:ext cx="4495800" cy="1285655"/>
          </a:xfrm>
          <a:prstGeom prst="rect">
            <a:avLst/>
          </a:prstGeom>
        </p:spPr>
      </p:pic>
    </p:spTree>
    <p:extLst>
      <p:ext uri="{BB962C8B-B14F-4D97-AF65-F5344CB8AC3E}">
        <p14:creationId xmlns:p14="http://schemas.microsoft.com/office/powerpoint/2010/main" val="3969017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72274" y="1343939"/>
            <a:ext cx="11887200" cy="3619452"/>
          </a:xfrm>
        </p:spPr>
        <p:txBody>
          <a:bodyPr/>
          <a:lstStyle/>
          <a:p>
            <a:r>
              <a:rPr lang="en-US" sz="2400" dirty="0"/>
              <a:t>Starting with Microsoft R Server 9.1, the </a:t>
            </a:r>
            <a:r>
              <a:rPr lang="en-US" sz="2400" dirty="0" err="1"/>
              <a:t>MicrosoftML</a:t>
            </a:r>
            <a:r>
              <a:rPr lang="en-US" sz="2400" dirty="0"/>
              <a:t> package has added support for pre-trained deep neural network models for image featurization.</a:t>
            </a:r>
          </a:p>
          <a:p>
            <a:endParaRPr lang="en-US" sz="2400" dirty="0"/>
          </a:p>
          <a:p>
            <a:r>
              <a:rPr lang="en-US" sz="2400" dirty="0"/>
              <a:t>We can now use the following four deep neural network models trained on ImageNet data set to extract features from images.</a:t>
            </a:r>
          </a:p>
          <a:p>
            <a:pPr lvl="1"/>
            <a:r>
              <a:rPr lang="en-US" sz="1800" dirty="0">
                <a:latin typeface="+mj-lt"/>
              </a:rPr>
              <a:t>ResNet-18</a:t>
            </a:r>
          </a:p>
          <a:p>
            <a:pPr lvl="1"/>
            <a:r>
              <a:rPr lang="en-US" sz="1800" dirty="0">
                <a:latin typeface="+mj-lt"/>
              </a:rPr>
              <a:t>ResNet-50</a:t>
            </a:r>
          </a:p>
          <a:p>
            <a:pPr lvl="1"/>
            <a:r>
              <a:rPr lang="en-US" sz="1800" dirty="0">
                <a:latin typeface="+mj-lt"/>
              </a:rPr>
              <a:t>ResNet-101</a:t>
            </a:r>
          </a:p>
          <a:p>
            <a:pPr lvl="1"/>
            <a:r>
              <a:rPr lang="en-US" sz="1800" dirty="0" err="1">
                <a:latin typeface="+mj-lt"/>
              </a:rPr>
              <a:t>AlexNet</a:t>
            </a:r>
            <a:endParaRPr lang="en-US" sz="1800" dirty="0">
              <a:latin typeface="+mj-lt"/>
            </a:endParaRPr>
          </a:p>
          <a:p>
            <a:pPr marL="0" indent="0">
              <a:buNone/>
            </a:pPr>
            <a:endParaRPr lang="en-US" sz="2400" dirty="0"/>
          </a:p>
        </p:txBody>
      </p:sp>
      <p:sp>
        <p:nvSpPr>
          <p:cNvPr id="2" name="Title 1"/>
          <p:cNvSpPr>
            <a:spLocks noGrp="1"/>
          </p:cNvSpPr>
          <p:nvPr>
            <p:ph type="title"/>
          </p:nvPr>
        </p:nvSpPr>
        <p:spPr/>
        <p:txBody>
          <a:bodyPr/>
          <a:lstStyle/>
          <a:p>
            <a:r>
              <a:rPr lang="en-US" dirty="0"/>
              <a:t>Image Featurization in Microsoft ML Server</a:t>
            </a:r>
            <a:endParaRPr lang="en-US" sz="4000" dirty="0">
              <a:gradFill>
                <a:gsLst>
                  <a:gs pos="21538">
                    <a:schemeClr val="tx1"/>
                  </a:gs>
                  <a:gs pos="33000">
                    <a:schemeClr val="tx1"/>
                  </a:gs>
                </a:gsLst>
                <a:lin ang="5400000" scaled="0"/>
              </a:gradFill>
            </a:endParaRPr>
          </a:p>
        </p:txBody>
      </p:sp>
      <p:sp>
        <p:nvSpPr>
          <p:cNvPr id="4" name="Rectangle 1">
            <a:extLst>
              <a:ext uri="{FF2B5EF4-FFF2-40B4-BE49-F238E27FC236}">
                <a16:creationId xmlns:a16="http://schemas.microsoft.com/office/drawing/2014/main" id="{9A794128-BD70-49F3-AAC1-B48415649597}"/>
              </a:ext>
            </a:extLst>
          </p:cNvPr>
          <p:cNvSpPr>
            <a:spLocks noChangeArrowheads="1"/>
          </p:cNvSpPr>
          <p:nvPr/>
        </p:nvSpPr>
        <p:spPr bwMode="auto">
          <a:xfrm>
            <a:off x="152400" y="152400"/>
            <a:ext cx="124364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9" name="Picture 8" descr="AlexNet architecture.">
            <a:extLst>
              <a:ext uri="{FF2B5EF4-FFF2-40B4-BE49-F238E27FC236}">
                <a16:creationId xmlns:a16="http://schemas.microsoft.com/office/drawing/2014/main" id="{2CFD754C-CF89-4845-BE81-5E4E752BD776}"/>
              </a:ext>
            </a:extLst>
          </p:cNvPr>
          <p:cNvPicPr>
            <a:picLocks noChangeAspect="1"/>
          </p:cNvPicPr>
          <p:nvPr/>
        </p:nvPicPr>
        <p:blipFill>
          <a:blip r:embed="rId3"/>
          <a:stretch>
            <a:fillRect/>
          </a:stretch>
        </p:blipFill>
        <p:spPr>
          <a:xfrm>
            <a:off x="2865437" y="4069437"/>
            <a:ext cx="6234736" cy="2628225"/>
          </a:xfrm>
          <a:prstGeom prst="rect">
            <a:avLst/>
          </a:prstGeom>
        </p:spPr>
      </p:pic>
      <p:sp>
        <p:nvSpPr>
          <p:cNvPr id="10" name="TextBox 9">
            <a:extLst>
              <a:ext uri="{FF2B5EF4-FFF2-40B4-BE49-F238E27FC236}">
                <a16:creationId xmlns:a16="http://schemas.microsoft.com/office/drawing/2014/main" id="{D63DA5A4-A16D-4A89-B6D9-373EF88F841C}"/>
              </a:ext>
            </a:extLst>
          </p:cNvPr>
          <p:cNvSpPr txBox="1"/>
          <p:nvPr/>
        </p:nvSpPr>
        <p:spPr>
          <a:xfrm>
            <a:off x="980523" y="5069617"/>
            <a:ext cx="1961114" cy="627864"/>
          </a:xfrm>
          <a:prstGeom prst="rect">
            <a:avLst/>
          </a:prstGeom>
          <a:noFill/>
        </p:spPr>
        <p:txBody>
          <a:bodyPr wrap="none" lIns="182880" tIns="146304" rIns="182880" bIns="146304" rtlCol="0">
            <a:spAutoFit/>
          </a:bodyPr>
          <a:lstStyle/>
          <a:p>
            <a:pPr>
              <a:lnSpc>
                <a:spcPct val="90000"/>
              </a:lnSpc>
              <a:spcAft>
                <a:spcPts val="600"/>
              </a:spcAft>
            </a:pPr>
            <a:r>
              <a:rPr lang="en-US" sz="2400" dirty="0">
                <a:solidFill>
                  <a:schemeClr val="tx2"/>
                </a:solidFill>
              </a:rPr>
              <a:t>Input image</a:t>
            </a:r>
          </a:p>
        </p:txBody>
      </p:sp>
      <p:sp>
        <p:nvSpPr>
          <p:cNvPr id="11" name="Rectangle 10">
            <a:extLst>
              <a:ext uri="{FF2B5EF4-FFF2-40B4-BE49-F238E27FC236}">
                <a16:creationId xmlns:a16="http://schemas.microsoft.com/office/drawing/2014/main" id="{82FC0171-6D64-4F27-8F87-C7A48DA03F76}"/>
              </a:ext>
            </a:extLst>
          </p:cNvPr>
          <p:cNvSpPr/>
          <p:nvPr/>
        </p:nvSpPr>
        <p:spPr bwMode="auto">
          <a:xfrm>
            <a:off x="8428037" y="4259262"/>
            <a:ext cx="381000" cy="2209800"/>
          </a:xfrm>
          <a:prstGeom prst="rect">
            <a:avLst/>
          </a:prstGeom>
          <a:noFill/>
          <a:ln w="28575">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2" name="TextBox 11">
            <a:extLst>
              <a:ext uri="{FF2B5EF4-FFF2-40B4-BE49-F238E27FC236}">
                <a16:creationId xmlns:a16="http://schemas.microsoft.com/office/drawing/2014/main" id="{39D23A8E-B9A5-448D-BE80-7439ABF35389}"/>
              </a:ext>
            </a:extLst>
          </p:cNvPr>
          <p:cNvSpPr txBox="1"/>
          <p:nvPr/>
        </p:nvSpPr>
        <p:spPr>
          <a:xfrm>
            <a:off x="9023973" y="4069437"/>
            <a:ext cx="2454005" cy="627864"/>
          </a:xfrm>
          <a:prstGeom prst="rect">
            <a:avLst/>
          </a:prstGeom>
          <a:noFill/>
        </p:spPr>
        <p:txBody>
          <a:bodyPr wrap="none" lIns="182880" tIns="146304" rIns="182880" bIns="146304" rtlCol="0">
            <a:spAutoFit/>
          </a:bodyPr>
          <a:lstStyle/>
          <a:p>
            <a:pPr>
              <a:lnSpc>
                <a:spcPct val="90000"/>
              </a:lnSpc>
              <a:spcAft>
                <a:spcPts val="600"/>
              </a:spcAft>
            </a:pPr>
            <a:r>
              <a:rPr lang="en-US" sz="2400" dirty="0">
                <a:solidFill>
                  <a:schemeClr val="tx2"/>
                </a:solidFill>
              </a:rPr>
              <a:t>Output features</a:t>
            </a:r>
          </a:p>
        </p:txBody>
      </p:sp>
      <p:sp>
        <p:nvSpPr>
          <p:cNvPr id="13" name="Rectangle 12">
            <a:extLst>
              <a:ext uri="{FF2B5EF4-FFF2-40B4-BE49-F238E27FC236}">
                <a16:creationId xmlns:a16="http://schemas.microsoft.com/office/drawing/2014/main" id="{5D75EA1D-EA28-4F81-A86B-984FE3782408}"/>
              </a:ext>
            </a:extLst>
          </p:cNvPr>
          <p:cNvSpPr/>
          <p:nvPr/>
        </p:nvSpPr>
        <p:spPr bwMode="auto">
          <a:xfrm>
            <a:off x="2865437" y="4069437"/>
            <a:ext cx="609600" cy="2628225"/>
          </a:xfrm>
          <a:prstGeom prst="rect">
            <a:avLst/>
          </a:prstGeom>
          <a:noFill/>
          <a:ln w="28575">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428230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72274" y="1343939"/>
            <a:ext cx="11887200" cy="2326791"/>
          </a:xfrm>
        </p:spPr>
        <p:txBody>
          <a:bodyPr/>
          <a:lstStyle/>
          <a:p>
            <a:r>
              <a:rPr lang="en-US" sz="2400" dirty="0"/>
              <a:t>Usage of these pre-trained models allows us to take advantage of their features hard learned from previous data sets which would be otherwise impossible or very inefficient to feature engineer. </a:t>
            </a:r>
          </a:p>
          <a:p>
            <a:endParaRPr lang="en-US" sz="2400" dirty="0"/>
          </a:p>
          <a:p>
            <a:r>
              <a:rPr lang="en-US" sz="2400" dirty="0"/>
              <a:t>Heuristically, the larger the model, the better the performance but the longer it takes to run.</a:t>
            </a:r>
          </a:p>
        </p:txBody>
      </p:sp>
      <p:sp>
        <p:nvSpPr>
          <p:cNvPr id="2" name="Title 1"/>
          <p:cNvSpPr>
            <a:spLocks noGrp="1"/>
          </p:cNvSpPr>
          <p:nvPr>
            <p:ph type="title"/>
          </p:nvPr>
        </p:nvSpPr>
        <p:spPr/>
        <p:txBody>
          <a:bodyPr/>
          <a:lstStyle/>
          <a:p>
            <a:r>
              <a:rPr lang="en-US" dirty="0"/>
              <a:t>Image Featurization in Microsoft ML Server</a:t>
            </a:r>
            <a:endParaRPr lang="en-US" sz="4000" dirty="0">
              <a:gradFill>
                <a:gsLst>
                  <a:gs pos="21538">
                    <a:schemeClr val="tx1"/>
                  </a:gs>
                  <a:gs pos="33000">
                    <a:schemeClr val="tx1"/>
                  </a:gs>
                </a:gsLst>
                <a:lin ang="5400000" scaled="0"/>
              </a:gradFill>
            </a:endParaRPr>
          </a:p>
        </p:txBody>
      </p:sp>
      <p:sp>
        <p:nvSpPr>
          <p:cNvPr id="4" name="Rectangle 1">
            <a:extLst>
              <a:ext uri="{FF2B5EF4-FFF2-40B4-BE49-F238E27FC236}">
                <a16:creationId xmlns:a16="http://schemas.microsoft.com/office/drawing/2014/main" id="{9A794128-BD70-49F3-AAC1-B48415649597}"/>
              </a:ext>
            </a:extLst>
          </p:cNvPr>
          <p:cNvSpPr>
            <a:spLocks noChangeArrowheads="1"/>
          </p:cNvSpPr>
          <p:nvPr/>
        </p:nvSpPr>
        <p:spPr bwMode="auto">
          <a:xfrm>
            <a:off x="152400" y="152400"/>
            <a:ext cx="124364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5" name="Picture 4">
            <a:extLst>
              <a:ext uri="{FF2B5EF4-FFF2-40B4-BE49-F238E27FC236}">
                <a16:creationId xmlns:a16="http://schemas.microsoft.com/office/drawing/2014/main" id="{A5D4AD01-6D38-4273-A0BD-0367A1AF925E}"/>
              </a:ext>
            </a:extLst>
          </p:cNvPr>
          <p:cNvPicPr>
            <a:picLocks noChangeAspect="1"/>
          </p:cNvPicPr>
          <p:nvPr/>
        </p:nvPicPr>
        <p:blipFill>
          <a:blip r:embed="rId3"/>
          <a:stretch>
            <a:fillRect/>
          </a:stretch>
        </p:blipFill>
        <p:spPr>
          <a:xfrm>
            <a:off x="503237" y="3944846"/>
            <a:ext cx="8786812" cy="2219416"/>
          </a:xfrm>
          <a:prstGeom prst="rect">
            <a:avLst/>
          </a:prstGeom>
        </p:spPr>
      </p:pic>
      <p:sp>
        <p:nvSpPr>
          <p:cNvPr id="6" name="TextBox 5">
            <a:extLst>
              <a:ext uri="{FF2B5EF4-FFF2-40B4-BE49-F238E27FC236}">
                <a16:creationId xmlns:a16="http://schemas.microsoft.com/office/drawing/2014/main" id="{DBA9F036-F88A-4569-A928-8FCD0BF9795B}"/>
              </a:ext>
            </a:extLst>
          </p:cNvPr>
          <p:cNvSpPr txBox="1"/>
          <p:nvPr/>
        </p:nvSpPr>
        <p:spPr>
          <a:xfrm>
            <a:off x="272274" y="6385319"/>
            <a:ext cx="10507107" cy="461665"/>
          </a:xfrm>
          <a:prstGeom prst="rect">
            <a:avLst/>
          </a:prstGeom>
          <a:noFill/>
        </p:spPr>
        <p:txBody>
          <a:bodyPr wrap="none" lIns="182880" tIns="146304" rIns="182880" bIns="146304" rtlCol="0">
            <a:spAutoFit/>
          </a:bodyPr>
          <a:lstStyle/>
          <a:p>
            <a:pPr>
              <a:lnSpc>
                <a:spcPct val="90000"/>
              </a:lnSpc>
              <a:spcAft>
                <a:spcPts val="600"/>
              </a:spcAft>
            </a:pPr>
            <a:r>
              <a:rPr lang="en-US" sz="1200" dirty="0">
                <a:gradFill>
                  <a:gsLst>
                    <a:gs pos="2917">
                      <a:schemeClr val="tx1"/>
                    </a:gs>
                    <a:gs pos="30000">
                      <a:schemeClr val="tx1"/>
                    </a:gs>
                  </a:gsLst>
                  <a:lin ang="5400000" scaled="0"/>
                </a:gradFill>
              </a:rPr>
              <a:t>* Code snapshot taken from https://blogs.msdn.microsoft.com/mlserver/2017/04/12/image-featurization-with-a-pre-trained-deep-neural-network-model/ </a:t>
            </a:r>
          </a:p>
        </p:txBody>
      </p:sp>
    </p:spTree>
    <p:extLst>
      <p:ext uri="{BB962C8B-B14F-4D97-AF65-F5344CB8AC3E}">
        <p14:creationId xmlns:p14="http://schemas.microsoft.com/office/powerpoint/2010/main" val="4202492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B77F51-8B43-4CB8-A184-DA5335681FD8}"/>
              </a:ext>
            </a:extLst>
          </p:cNvPr>
          <p:cNvSpPr>
            <a:spLocks noGrp="1"/>
          </p:cNvSpPr>
          <p:nvPr>
            <p:ph type="title"/>
          </p:nvPr>
        </p:nvSpPr>
        <p:spPr/>
        <p:txBody>
          <a:bodyPr/>
          <a:lstStyle/>
          <a:p>
            <a:r>
              <a:rPr lang="en-US" dirty="0" err="1"/>
              <a:t>Featurizing</a:t>
            </a:r>
            <a:r>
              <a:rPr lang="en-US" dirty="0"/>
              <a:t> Images at Scale</a:t>
            </a:r>
          </a:p>
        </p:txBody>
      </p:sp>
      <p:sp>
        <p:nvSpPr>
          <p:cNvPr id="3" name="Rectangle 2">
            <a:extLst>
              <a:ext uri="{FF2B5EF4-FFF2-40B4-BE49-F238E27FC236}">
                <a16:creationId xmlns:a16="http://schemas.microsoft.com/office/drawing/2014/main" id="{7F1CF3E9-A98F-49C3-890A-36BA70DE11E6}"/>
              </a:ext>
            </a:extLst>
          </p:cNvPr>
          <p:cNvSpPr/>
          <p:nvPr/>
        </p:nvSpPr>
        <p:spPr>
          <a:xfrm>
            <a:off x="8846801" y="220662"/>
            <a:ext cx="3337773" cy="923330"/>
          </a:xfrm>
          <a:prstGeom prst="rect">
            <a:avLst/>
          </a:prstGeom>
          <a:noFill/>
        </p:spPr>
        <p:txBody>
          <a:bodyPr wrap="none" lIns="91440" tIns="45720" rIns="91440" bIns="45720">
            <a:spAutoFit/>
          </a:bodyPr>
          <a:lstStyle/>
          <a:p>
            <a:pPr algn="ctr"/>
            <a:r>
              <a:rPr lang="en-US" sz="5400" b="1"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Activity 2A</a:t>
            </a:r>
          </a:p>
        </p:txBody>
      </p:sp>
    </p:spTree>
    <p:extLst>
      <p:ext uri="{BB962C8B-B14F-4D97-AF65-F5344CB8AC3E}">
        <p14:creationId xmlns:p14="http://schemas.microsoft.com/office/powerpoint/2010/main" val="574515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B6777D-290C-4D22-86FC-E492E5BC871F}"/>
              </a:ext>
            </a:extLst>
          </p:cNvPr>
          <p:cNvSpPr>
            <a:spLocks noGrp="1"/>
          </p:cNvSpPr>
          <p:nvPr>
            <p:ph type="title"/>
          </p:nvPr>
        </p:nvSpPr>
        <p:spPr/>
        <p:txBody>
          <a:bodyPr/>
          <a:lstStyle/>
          <a:p>
            <a:r>
              <a:rPr lang="en-US" dirty="0"/>
              <a:t>Use Cases</a:t>
            </a:r>
          </a:p>
        </p:txBody>
      </p:sp>
      <p:sp>
        <p:nvSpPr>
          <p:cNvPr id="3" name="Text Placeholder 2">
            <a:extLst>
              <a:ext uri="{FF2B5EF4-FFF2-40B4-BE49-F238E27FC236}">
                <a16:creationId xmlns:a16="http://schemas.microsoft.com/office/drawing/2014/main" id="{A863A352-12C9-4F39-B952-F82C79049C1B}"/>
              </a:ext>
            </a:extLst>
          </p:cNvPr>
          <p:cNvSpPr>
            <a:spLocks noGrp="1"/>
          </p:cNvSpPr>
          <p:nvPr>
            <p:ph type="body" sz="quarter" idx="10"/>
          </p:nvPr>
        </p:nvSpPr>
        <p:spPr>
          <a:xfrm>
            <a:off x="503237" y="1287462"/>
            <a:ext cx="5715000" cy="2566857"/>
          </a:xfrm>
        </p:spPr>
        <p:txBody>
          <a:bodyPr/>
          <a:lstStyle/>
          <a:p>
            <a:pPr marL="0" indent="0">
              <a:buNone/>
            </a:pPr>
            <a:r>
              <a:rPr lang="en-US" dirty="0"/>
              <a:t>“Wiki detox”</a:t>
            </a:r>
          </a:p>
          <a:p>
            <a:r>
              <a:rPr lang="en-US" sz="2400" dirty="0"/>
              <a:t>Active learning from text data.</a:t>
            </a:r>
          </a:p>
          <a:p>
            <a:r>
              <a:rPr lang="en-US" sz="2400" dirty="0"/>
              <a:t>Binary classifier: is this comment a personal attack?</a:t>
            </a:r>
          </a:p>
          <a:p>
            <a:r>
              <a:rPr lang="en-US" sz="2400" dirty="0"/>
              <a:t>Featurization from pre-trained word embeddings.</a:t>
            </a:r>
          </a:p>
        </p:txBody>
      </p:sp>
      <p:sp>
        <p:nvSpPr>
          <p:cNvPr id="4" name="Text Placeholder 2">
            <a:extLst>
              <a:ext uri="{FF2B5EF4-FFF2-40B4-BE49-F238E27FC236}">
                <a16:creationId xmlns:a16="http://schemas.microsoft.com/office/drawing/2014/main" id="{3DF03BD4-EDA3-49BB-8C2F-92281C838026}"/>
              </a:ext>
            </a:extLst>
          </p:cNvPr>
          <p:cNvSpPr txBox="1">
            <a:spLocks/>
          </p:cNvSpPr>
          <p:nvPr/>
        </p:nvSpPr>
        <p:spPr>
          <a:xfrm>
            <a:off x="6065837" y="1287462"/>
            <a:ext cx="5715000" cy="2566857"/>
          </a:xfrm>
          <a:prstGeom prst="rect">
            <a:avLst/>
          </a:prstGeom>
        </p:spPr>
        <p:txBody>
          <a:bodyPr vert="horz" wrap="square" lIns="146304" tIns="91440" rIns="146304" bIns="91440" rtlCol="0">
            <a:sp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a:t>Wood knot images</a:t>
            </a:r>
          </a:p>
          <a:p>
            <a:r>
              <a:rPr lang="en-US" sz="2400" dirty="0"/>
              <a:t>Active learning from image data.</a:t>
            </a:r>
          </a:p>
          <a:p>
            <a:r>
              <a:rPr lang="en-US" sz="2400" dirty="0"/>
              <a:t>Multi-class classifier: which type of knot is this</a:t>
            </a:r>
          </a:p>
          <a:p>
            <a:r>
              <a:rPr lang="en-US" sz="2400" dirty="0"/>
              <a:t>Featurization from pre-trained deep learning model (Resnet)</a:t>
            </a:r>
          </a:p>
        </p:txBody>
      </p:sp>
    </p:spTree>
    <p:extLst>
      <p:ext uri="{BB962C8B-B14F-4D97-AF65-F5344CB8AC3E}">
        <p14:creationId xmlns:p14="http://schemas.microsoft.com/office/powerpoint/2010/main" val="892286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B77F51-8B43-4CB8-A184-DA5335681FD8}"/>
              </a:ext>
            </a:extLst>
          </p:cNvPr>
          <p:cNvSpPr>
            <a:spLocks noGrp="1"/>
          </p:cNvSpPr>
          <p:nvPr>
            <p:ph type="title"/>
          </p:nvPr>
        </p:nvSpPr>
        <p:spPr>
          <a:xfrm>
            <a:off x="274638" y="2125662"/>
            <a:ext cx="11887200" cy="2179058"/>
          </a:xfrm>
        </p:spPr>
        <p:txBody>
          <a:bodyPr/>
          <a:lstStyle/>
          <a:p>
            <a:r>
              <a:rPr lang="en-US" dirty="0"/>
              <a:t>Visualizing image feature vectors as embeddings</a:t>
            </a:r>
          </a:p>
        </p:txBody>
      </p:sp>
      <p:sp>
        <p:nvSpPr>
          <p:cNvPr id="3" name="Rectangle 2">
            <a:extLst>
              <a:ext uri="{FF2B5EF4-FFF2-40B4-BE49-F238E27FC236}">
                <a16:creationId xmlns:a16="http://schemas.microsoft.com/office/drawing/2014/main" id="{7F1CF3E9-A98F-49C3-890A-36BA70DE11E6}"/>
              </a:ext>
            </a:extLst>
          </p:cNvPr>
          <p:cNvSpPr/>
          <p:nvPr/>
        </p:nvSpPr>
        <p:spPr>
          <a:xfrm>
            <a:off x="8873251" y="220662"/>
            <a:ext cx="3284874" cy="923330"/>
          </a:xfrm>
          <a:prstGeom prst="rect">
            <a:avLst/>
          </a:prstGeom>
          <a:noFill/>
        </p:spPr>
        <p:txBody>
          <a:bodyPr wrap="none" lIns="91440" tIns="45720" rIns="91440" bIns="45720">
            <a:spAutoFit/>
          </a:bodyPr>
          <a:lstStyle/>
          <a:p>
            <a:pPr algn="ctr"/>
            <a:r>
              <a:rPr lang="en-US" sz="5400" b="1"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Activity 2B</a:t>
            </a:r>
          </a:p>
        </p:txBody>
      </p:sp>
    </p:spTree>
    <p:extLst>
      <p:ext uri="{BB962C8B-B14F-4D97-AF65-F5344CB8AC3E}">
        <p14:creationId xmlns:p14="http://schemas.microsoft.com/office/powerpoint/2010/main" val="352034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B77F51-8B43-4CB8-A184-DA5335681FD8}"/>
              </a:ext>
            </a:extLst>
          </p:cNvPr>
          <p:cNvSpPr>
            <a:spLocks noGrp="1"/>
          </p:cNvSpPr>
          <p:nvPr>
            <p:ph type="title"/>
          </p:nvPr>
        </p:nvSpPr>
        <p:spPr/>
        <p:txBody>
          <a:bodyPr/>
          <a:lstStyle/>
          <a:p>
            <a:r>
              <a:rPr lang="en-US" dirty="0"/>
              <a:t>Active learning on images</a:t>
            </a:r>
          </a:p>
        </p:txBody>
      </p:sp>
      <p:sp>
        <p:nvSpPr>
          <p:cNvPr id="3" name="Rectangle 2">
            <a:extLst>
              <a:ext uri="{FF2B5EF4-FFF2-40B4-BE49-F238E27FC236}">
                <a16:creationId xmlns:a16="http://schemas.microsoft.com/office/drawing/2014/main" id="{CF7F387D-BA5E-4953-8EB7-E47D9F66627C}"/>
              </a:ext>
            </a:extLst>
          </p:cNvPr>
          <p:cNvSpPr/>
          <p:nvPr/>
        </p:nvSpPr>
        <p:spPr>
          <a:xfrm>
            <a:off x="8852411" y="220662"/>
            <a:ext cx="3326553" cy="923330"/>
          </a:xfrm>
          <a:prstGeom prst="rect">
            <a:avLst/>
          </a:prstGeom>
          <a:noFill/>
        </p:spPr>
        <p:txBody>
          <a:bodyPr wrap="none" lIns="91440" tIns="45720" rIns="91440" bIns="45720">
            <a:spAutoFit/>
          </a:bodyPr>
          <a:lstStyle/>
          <a:p>
            <a:pPr algn="ctr"/>
            <a:r>
              <a:rPr lang="en-US" sz="5400" b="1"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Activity 2C</a:t>
            </a:r>
          </a:p>
        </p:txBody>
      </p:sp>
    </p:spTree>
    <p:extLst>
      <p:ext uri="{BB962C8B-B14F-4D97-AF65-F5344CB8AC3E}">
        <p14:creationId xmlns:p14="http://schemas.microsoft.com/office/powerpoint/2010/main" val="26486321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B77F51-8B43-4CB8-A184-DA5335681FD8}"/>
              </a:ext>
            </a:extLst>
          </p:cNvPr>
          <p:cNvSpPr>
            <a:spLocks noGrp="1"/>
          </p:cNvSpPr>
          <p:nvPr>
            <p:ph type="title"/>
          </p:nvPr>
        </p:nvSpPr>
        <p:spPr/>
        <p:txBody>
          <a:bodyPr/>
          <a:lstStyle/>
          <a:p>
            <a:r>
              <a:rPr lang="en-US" dirty="0"/>
              <a:t>Image Labeling Exercise</a:t>
            </a:r>
          </a:p>
        </p:txBody>
      </p:sp>
      <p:sp>
        <p:nvSpPr>
          <p:cNvPr id="3" name="Rectangle 2">
            <a:extLst>
              <a:ext uri="{FF2B5EF4-FFF2-40B4-BE49-F238E27FC236}">
                <a16:creationId xmlns:a16="http://schemas.microsoft.com/office/drawing/2014/main" id="{7F1CF3E9-A98F-49C3-890A-36BA70DE11E6}"/>
              </a:ext>
            </a:extLst>
          </p:cNvPr>
          <p:cNvSpPr/>
          <p:nvPr/>
        </p:nvSpPr>
        <p:spPr>
          <a:xfrm>
            <a:off x="8829168" y="220662"/>
            <a:ext cx="3373039" cy="923330"/>
          </a:xfrm>
          <a:prstGeom prst="rect">
            <a:avLst/>
          </a:prstGeom>
          <a:noFill/>
        </p:spPr>
        <p:txBody>
          <a:bodyPr wrap="none" lIns="91440" tIns="45720" rIns="91440" bIns="45720">
            <a:spAutoFit/>
          </a:bodyPr>
          <a:lstStyle/>
          <a:p>
            <a:pPr algn="ctr"/>
            <a:r>
              <a:rPr lang="en-US" sz="5400" b="1"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Activity 2D</a:t>
            </a:r>
          </a:p>
        </p:txBody>
      </p:sp>
    </p:spTree>
    <p:extLst>
      <p:ext uri="{BB962C8B-B14F-4D97-AF65-F5344CB8AC3E}">
        <p14:creationId xmlns:p14="http://schemas.microsoft.com/office/powerpoint/2010/main" val="3397343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6E7622-8284-4CC0-AE77-69C91B1642F9}"/>
              </a:ext>
            </a:extLst>
          </p:cNvPr>
          <p:cNvSpPr>
            <a:spLocks noGrp="1"/>
          </p:cNvSpPr>
          <p:nvPr>
            <p:ph type="title"/>
          </p:nvPr>
        </p:nvSpPr>
        <p:spPr>
          <a:xfrm>
            <a:off x="274638" y="2125662"/>
            <a:ext cx="11887200" cy="1181862"/>
          </a:xfrm>
        </p:spPr>
        <p:txBody>
          <a:bodyPr/>
          <a:lstStyle/>
          <a:p>
            <a:r>
              <a:rPr lang="en-US" dirty="0"/>
              <a:t>Label Quality</a:t>
            </a:r>
          </a:p>
        </p:txBody>
      </p:sp>
    </p:spTree>
    <p:extLst>
      <p:ext uri="{BB962C8B-B14F-4D97-AF65-F5344CB8AC3E}">
        <p14:creationId xmlns:p14="http://schemas.microsoft.com/office/powerpoint/2010/main" val="2840911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Careful with the data</a:t>
            </a:r>
          </a:p>
        </p:txBody>
      </p:sp>
      <p:sp>
        <p:nvSpPr>
          <p:cNvPr id="3" name="Content Placeholder 2"/>
          <p:cNvSpPr>
            <a:spLocks noGrp="1"/>
          </p:cNvSpPr>
          <p:nvPr>
            <p:ph type="body" sz="quarter" idx="10"/>
          </p:nvPr>
        </p:nvSpPr>
        <p:spPr>
          <a:xfrm>
            <a:off x="274638" y="1212850"/>
            <a:ext cx="11887200" cy="3447098"/>
          </a:xfrm>
        </p:spPr>
        <p:txBody>
          <a:bodyPr/>
          <a:lstStyle/>
          <a:p>
            <a:r>
              <a:rPr lang="en-US" dirty="0"/>
              <a:t>In the era of big data and machine learning </a:t>
            </a:r>
          </a:p>
          <a:p>
            <a:pPr lvl="1"/>
            <a:r>
              <a:rPr lang="en-US" dirty="0"/>
              <a:t>labels -&gt; features -&gt; predictive model -&gt; optimization</a:t>
            </a:r>
          </a:p>
          <a:p>
            <a:r>
              <a:rPr lang="en-US" dirty="0"/>
              <a:t>Labeling/experimentation perceived as boring</a:t>
            </a:r>
          </a:p>
          <a:p>
            <a:r>
              <a:rPr lang="en-US" dirty="0"/>
              <a:t>Tendency to rush labeling</a:t>
            </a:r>
          </a:p>
          <a:p>
            <a:r>
              <a:rPr lang="en-US" dirty="0"/>
              <a:t>Label quality is very important </a:t>
            </a:r>
          </a:p>
          <a:p>
            <a:pPr lvl="1"/>
            <a:r>
              <a:rPr lang="en-US" dirty="0"/>
              <a:t>Garbage in, garbage out</a:t>
            </a:r>
          </a:p>
        </p:txBody>
      </p:sp>
    </p:spTree>
    <p:extLst>
      <p:ext uri="{BB962C8B-B14F-4D97-AF65-F5344CB8AC3E}">
        <p14:creationId xmlns:p14="http://schemas.microsoft.com/office/powerpoint/2010/main" val="1668094181"/>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Big data, ML, and data science</a:t>
            </a:r>
          </a:p>
        </p:txBody>
      </p:sp>
      <p:sp>
        <p:nvSpPr>
          <p:cNvPr id="5" name="Text Placeholder 4"/>
          <p:cNvSpPr>
            <a:spLocks noGrp="1"/>
          </p:cNvSpPr>
          <p:nvPr>
            <p:ph type="body" sz="quarter" idx="10"/>
          </p:nvPr>
        </p:nvSpPr>
        <p:spPr>
          <a:xfrm>
            <a:off x="274638" y="1212850"/>
            <a:ext cx="11887200" cy="683264"/>
          </a:xfrm>
        </p:spPr>
        <p:txBody>
          <a:bodyPr/>
          <a:lstStyle/>
          <a:p>
            <a:r>
              <a:rPr lang="en-US" sz="3600" dirty="0"/>
              <a:t>Labels -&gt; features -&gt; predictive model -&gt; optimization</a:t>
            </a:r>
            <a:endParaRPr lang="en-US" dirty="0"/>
          </a:p>
        </p:txBody>
      </p:sp>
      <p:pic>
        <p:nvPicPr>
          <p:cNvPr id="4" name="Picture 3"/>
          <p:cNvPicPr>
            <a:picLocks noChangeAspect="1"/>
          </p:cNvPicPr>
          <p:nvPr/>
        </p:nvPicPr>
        <p:blipFill>
          <a:blip r:embed="rId3"/>
          <a:stretch>
            <a:fillRect/>
          </a:stretch>
        </p:blipFill>
        <p:spPr>
          <a:xfrm>
            <a:off x="3494088" y="1973262"/>
            <a:ext cx="5448300" cy="4495800"/>
          </a:xfrm>
          <a:prstGeom prst="rect">
            <a:avLst/>
          </a:prstGeom>
        </p:spPr>
      </p:pic>
    </p:spTree>
    <p:extLst>
      <p:ext uri="{BB962C8B-B14F-4D97-AF65-F5344CB8AC3E}">
        <p14:creationId xmlns:p14="http://schemas.microsoft.com/office/powerpoint/2010/main" val="4064355315"/>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3200399" cy="738664"/>
          </a:xfrm>
        </p:spPr>
        <p:txBody>
          <a:bodyPr/>
          <a:lstStyle/>
          <a:p>
            <a:pPr marL="0" indent="0">
              <a:buNone/>
            </a:pPr>
            <a:r>
              <a:rPr lang="en-US" dirty="0"/>
              <a:t>Information retrieval example</a:t>
            </a:r>
          </a:p>
        </p:txBody>
      </p:sp>
      <p:sp>
        <p:nvSpPr>
          <p:cNvPr id="3" name="Title 2"/>
          <p:cNvSpPr>
            <a:spLocks noGrp="1"/>
          </p:cNvSpPr>
          <p:nvPr>
            <p:ph type="title"/>
          </p:nvPr>
        </p:nvSpPr>
        <p:spPr/>
        <p:txBody>
          <a:bodyPr/>
          <a:lstStyle/>
          <a:p>
            <a:r>
              <a:rPr lang="en-US" dirty="0"/>
              <a:t>Lifecycle of a label</a:t>
            </a:r>
          </a:p>
        </p:txBody>
      </p:sp>
      <p:pic>
        <p:nvPicPr>
          <p:cNvPr id="4" name="Picture 3"/>
          <p:cNvPicPr/>
          <p:nvPr/>
        </p:nvPicPr>
        <p:blipFill>
          <a:blip r:embed="rId3"/>
          <a:stretch>
            <a:fillRect/>
          </a:stretch>
        </p:blipFill>
        <p:spPr>
          <a:xfrm>
            <a:off x="3789204" y="1363662"/>
            <a:ext cx="4858067" cy="5254625"/>
          </a:xfrm>
          <a:prstGeom prst="rect">
            <a:avLst/>
          </a:prstGeom>
        </p:spPr>
      </p:pic>
      <p:sp>
        <p:nvSpPr>
          <p:cNvPr id="5" name="Right Brace 4"/>
          <p:cNvSpPr/>
          <p:nvPr/>
        </p:nvSpPr>
        <p:spPr>
          <a:xfrm>
            <a:off x="8809037" y="1439862"/>
            <a:ext cx="304800" cy="2209800"/>
          </a:xfrm>
          <a:prstGeom prst="rightBrace">
            <a:avLst/>
          </a:prstGeom>
          <a:solidFill>
            <a:schemeClr val="bg2"/>
          </a:solidFill>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7" name="TextBox 6"/>
          <p:cNvSpPr txBox="1"/>
          <p:nvPr/>
        </p:nvSpPr>
        <p:spPr>
          <a:xfrm>
            <a:off x="9275603" y="2064630"/>
            <a:ext cx="2720779" cy="960263"/>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rPr>
              <a:t>Using a crowd to label a data set</a:t>
            </a:r>
          </a:p>
        </p:txBody>
      </p:sp>
      <p:sp>
        <p:nvSpPr>
          <p:cNvPr id="8" name="TextBox 7"/>
          <p:cNvSpPr txBox="1"/>
          <p:nvPr/>
        </p:nvSpPr>
        <p:spPr>
          <a:xfrm>
            <a:off x="9345524" y="4487862"/>
            <a:ext cx="2818679" cy="1292662"/>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rPr>
              <a:t>Using ML to process the complete data set</a:t>
            </a:r>
          </a:p>
        </p:txBody>
      </p:sp>
      <p:sp>
        <p:nvSpPr>
          <p:cNvPr id="9" name="Right Brace 8"/>
          <p:cNvSpPr/>
          <p:nvPr/>
        </p:nvSpPr>
        <p:spPr>
          <a:xfrm>
            <a:off x="8809037" y="3684942"/>
            <a:ext cx="304800" cy="2784120"/>
          </a:xfrm>
          <a:prstGeom prst="rightBrace">
            <a:avLst/>
          </a:prstGeom>
          <a:solidFill>
            <a:schemeClr val="bg2"/>
          </a:solidFill>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Tree>
    <p:extLst>
      <p:ext uri="{BB962C8B-B14F-4D97-AF65-F5344CB8AC3E}">
        <p14:creationId xmlns:p14="http://schemas.microsoft.com/office/powerpoint/2010/main" val="35936531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p:bldP spid="8" grpId="0"/>
      <p:bldP spid="9"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Label quality</a:t>
            </a:r>
          </a:p>
        </p:txBody>
      </p:sp>
      <p:sp>
        <p:nvSpPr>
          <p:cNvPr id="3" name="Text Placeholder 2"/>
          <p:cNvSpPr>
            <a:spLocks noGrp="1"/>
          </p:cNvSpPr>
          <p:nvPr>
            <p:ph type="body" sz="quarter" idx="10"/>
          </p:nvPr>
        </p:nvSpPr>
        <p:spPr>
          <a:xfrm>
            <a:off x="274638" y="1212850"/>
            <a:ext cx="11887200" cy="3785652"/>
          </a:xfrm>
        </p:spPr>
        <p:txBody>
          <a:bodyPr/>
          <a:lstStyle/>
          <a:p>
            <a:r>
              <a:rPr lang="en-US" dirty="0"/>
              <a:t>Quality</a:t>
            </a:r>
          </a:p>
          <a:p>
            <a:pPr lvl="1"/>
            <a:r>
              <a:rPr lang="en-US" dirty="0"/>
              <a:t>Meets internal customer needs</a:t>
            </a:r>
          </a:p>
          <a:p>
            <a:pPr lvl="1"/>
            <a:r>
              <a:rPr lang="en-US" dirty="0"/>
              <a:t>Free from deficiencies</a:t>
            </a:r>
          </a:p>
          <a:p>
            <a:r>
              <a:rPr lang="en-US" dirty="0"/>
              <a:t>Process</a:t>
            </a:r>
          </a:p>
          <a:p>
            <a:pPr lvl="1"/>
            <a:r>
              <a:rPr lang="en-US" dirty="0"/>
              <a:t>Don’t rush labeling</a:t>
            </a:r>
          </a:p>
          <a:p>
            <a:pPr lvl="1"/>
            <a:r>
              <a:rPr lang="en-US" dirty="0"/>
              <a:t>Don’t outsource</a:t>
            </a:r>
          </a:p>
          <a:p>
            <a:pPr lvl="1"/>
            <a:r>
              <a:rPr lang="en-US" dirty="0"/>
              <a:t>Own it end to end</a:t>
            </a:r>
          </a:p>
          <a:p>
            <a:pPr lvl="1"/>
            <a:r>
              <a:rPr lang="en-US" dirty="0"/>
              <a:t>Large scale</a:t>
            </a:r>
          </a:p>
          <a:p>
            <a:pPr lvl="1"/>
            <a:r>
              <a:rPr lang="en-US" dirty="0"/>
              <a:t>Continuity</a:t>
            </a:r>
          </a:p>
        </p:txBody>
      </p:sp>
    </p:spTree>
    <p:extLst>
      <p:ext uri="{BB962C8B-B14F-4D97-AF65-F5344CB8AC3E}">
        <p14:creationId xmlns:p14="http://schemas.microsoft.com/office/powerpoint/2010/main" val="2923304251"/>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089A2B1-5F08-49D5-AB15-183D0A7B7CBC}"/>
              </a:ext>
            </a:extLst>
          </p:cNvPr>
          <p:cNvSpPr txBox="1"/>
          <p:nvPr/>
        </p:nvSpPr>
        <p:spPr>
          <a:xfrm>
            <a:off x="402794" y="2588538"/>
            <a:ext cx="1953278" cy="885862"/>
          </a:xfrm>
          <a:prstGeom prst="rect">
            <a:avLst/>
          </a:prstGeom>
          <a:noFill/>
          <a:ln w="12700">
            <a:solidFill>
              <a:schemeClr val="tx1"/>
            </a:solidFill>
          </a:ln>
        </p:spPr>
        <p:txBody>
          <a:bodyPr wrap="square" rtlCol="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2522" b="0" i="0" u="none" strike="noStrike" kern="1200" cap="none" spc="0" normalizeH="0" baseline="0" noProof="0" dirty="0">
                <a:ln>
                  <a:noFill/>
                </a:ln>
                <a:solidFill>
                  <a:prstClr val="white"/>
                </a:solidFill>
                <a:effectLst/>
                <a:uLnTx/>
                <a:uFillTx/>
                <a:latin typeface="Segoe UI"/>
                <a:ea typeface="+mn-ea"/>
                <a:cs typeface="+mn-cs"/>
              </a:rPr>
              <a:t>HIT Prototype</a:t>
            </a:r>
          </a:p>
        </p:txBody>
      </p:sp>
      <p:sp>
        <p:nvSpPr>
          <p:cNvPr id="5" name="TextBox 4">
            <a:extLst>
              <a:ext uri="{FF2B5EF4-FFF2-40B4-BE49-F238E27FC236}">
                <a16:creationId xmlns:a16="http://schemas.microsoft.com/office/drawing/2014/main" id="{2AFF530B-15F2-4D4E-BA9E-091376B52414}"/>
              </a:ext>
            </a:extLst>
          </p:cNvPr>
          <p:cNvSpPr txBox="1"/>
          <p:nvPr/>
        </p:nvSpPr>
        <p:spPr>
          <a:xfrm>
            <a:off x="3346412" y="2588538"/>
            <a:ext cx="1722682" cy="885862"/>
          </a:xfrm>
          <a:prstGeom prst="rect">
            <a:avLst/>
          </a:prstGeom>
          <a:noFill/>
          <a:ln w="12700">
            <a:solidFill>
              <a:schemeClr val="tx1"/>
            </a:solidFill>
          </a:ln>
        </p:spPr>
        <p:txBody>
          <a:bodyPr wrap="square" rtlCol="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2522" b="0" i="0" u="none" strike="noStrike" kern="1200" cap="none" spc="0" normalizeH="0" baseline="0" noProof="0" dirty="0">
                <a:ln>
                  <a:noFill/>
                </a:ln>
                <a:solidFill>
                  <a:prstClr val="white"/>
                </a:solidFill>
                <a:effectLst/>
                <a:uLnTx/>
                <a:uFillTx/>
                <a:latin typeface="Segoe UI"/>
                <a:ea typeface="+mn-ea"/>
                <a:cs typeface="+mn-cs"/>
              </a:rPr>
              <a:t>Laboratory Release</a:t>
            </a:r>
          </a:p>
        </p:txBody>
      </p:sp>
      <p:sp>
        <p:nvSpPr>
          <p:cNvPr id="6" name="TextBox 5">
            <a:extLst>
              <a:ext uri="{FF2B5EF4-FFF2-40B4-BE49-F238E27FC236}">
                <a16:creationId xmlns:a16="http://schemas.microsoft.com/office/drawing/2014/main" id="{F2428EC8-4DBB-4D73-93E1-D872AE296342}"/>
              </a:ext>
            </a:extLst>
          </p:cNvPr>
          <p:cNvSpPr txBox="1"/>
          <p:nvPr/>
        </p:nvSpPr>
        <p:spPr>
          <a:xfrm>
            <a:off x="6302459" y="2588538"/>
            <a:ext cx="2039941" cy="885862"/>
          </a:xfrm>
          <a:prstGeom prst="rect">
            <a:avLst/>
          </a:prstGeom>
          <a:noFill/>
          <a:ln w="12700">
            <a:solidFill>
              <a:schemeClr val="tx1"/>
            </a:solidFill>
          </a:ln>
        </p:spPr>
        <p:txBody>
          <a:bodyPr wrap="square" rtlCol="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2522" b="0" i="0" u="none" strike="noStrike" kern="1200" cap="none" spc="0" normalizeH="0" baseline="0" noProof="0" dirty="0">
                <a:ln>
                  <a:noFill/>
                </a:ln>
                <a:solidFill>
                  <a:prstClr val="white"/>
                </a:solidFill>
                <a:effectLst/>
                <a:uLnTx/>
                <a:uFillTx/>
                <a:latin typeface="Segoe UI"/>
                <a:ea typeface="+mn-ea"/>
                <a:cs typeface="+mn-cs"/>
              </a:rPr>
              <a:t>Pilot </a:t>
            </a: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2522" b="0" i="0" u="none" strike="noStrike" kern="1200" cap="none" spc="0" normalizeH="0" baseline="0" noProof="0" dirty="0">
                <a:ln>
                  <a:noFill/>
                </a:ln>
                <a:solidFill>
                  <a:prstClr val="white"/>
                </a:solidFill>
                <a:effectLst/>
                <a:uLnTx/>
                <a:uFillTx/>
                <a:latin typeface="Segoe UI"/>
                <a:ea typeface="+mn-ea"/>
                <a:cs typeface="+mn-cs"/>
              </a:rPr>
              <a:t>T</a:t>
            </a:r>
            <a:r>
              <a:rPr kumimoji="0" lang="en-US" sz="2522" b="0" i="0" u="none" strike="noStrike" kern="1200" cap="none" spc="0" normalizeH="0" baseline="0" noProof="0">
                <a:ln>
                  <a:noFill/>
                </a:ln>
                <a:solidFill>
                  <a:prstClr val="white"/>
                </a:solidFill>
                <a:effectLst/>
                <a:uLnTx/>
                <a:uFillTx/>
                <a:latin typeface="Segoe UI"/>
                <a:ea typeface="+mn-ea"/>
                <a:cs typeface="+mn-cs"/>
              </a:rPr>
              <a:t>est</a:t>
            </a:r>
            <a:endParaRPr kumimoji="0" lang="en-US" sz="2522" b="0" i="0" u="none" strike="noStrike" kern="1200" cap="none" spc="0" normalizeH="0" baseline="0" noProof="0" dirty="0">
              <a:ln>
                <a:noFill/>
              </a:ln>
              <a:solidFill>
                <a:prstClr val="white"/>
              </a:solidFill>
              <a:effectLst/>
              <a:uLnTx/>
              <a:uFillTx/>
              <a:latin typeface="Segoe UI"/>
              <a:ea typeface="+mn-ea"/>
              <a:cs typeface="+mn-cs"/>
            </a:endParaRPr>
          </a:p>
        </p:txBody>
      </p:sp>
      <p:sp>
        <p:nvSpPr>
          <p:cNvPr id="7" name="TextBox 6">
            <a:extLst>
              <a:ext uri="{FF2B5EF4-FFF2-40B4-BE49-F238E27FC236}">
                <a16:creationId xmlns:a16="http://schemas.microsoft.com/office/drawing/2014/main" id="{68C3CAFD-9B9F-45D9-B311-FFBB84EB4EC4}"/>
              </a:ext>
            </a:extLst>
          </p:cNvPr>
          <p:cNvSpPr txBox="1"/>
          <p:nvPr/>
        </p:nvSpPr>
        <p:spPr>
          <a:xfrm>
            <a:off x="9461861" y="2588538"/>
            <a:ext cx="2039941" cy="885862"/>
          </a:xfrm>
          <a:prstGeom prst="rect">
            <a:avLst/>
          </a:prstGeom>
          <a:noFill/>
          <a:ln w="12700">
            <a:solidFill>
              <a:schemeClr val="tx1"/>
            </a:solidFill>
          </a:ln>
        </p:spPr>
        <p:txBody>
          <a:bodyPr wrap="square" rtlCol="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2522" b="0" i="0" u="none" strike="noStrike" kern="1200" cap="none" spc="0" normalizeH="0" baseline="0" noProof="0" dirty="0">
                <a:ln>
                  <a:noFill/>
                </a:ln>
                <a:solidFill>
                  <a:prstClr val="white"/>
                </a:solidFill>
                <a:effectLst/>
                <a:uLnTx/>
                <a:uFillTx/>
                <a:latin typeface="Segoe UI"/>
                <a:ea typeface="+mn-ea"/>
                <a:cs typeface="+mn-cs"/>
              </a:rPr>
              <a:t>Production</a:t>
            </a: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2522" b="0" i="0" u="none" strike="noStrike" kern="1200" cap="none" spc="0" normalizeH="0" baseline="0" noProof="0" dirty="0">
                <a:ln>
                  <a:noFill/>
                </a:ln>
                <a:solidFill>
                  <a:prstClr val="white"/>
                </a:solidFill>
                <a:effectLst/>
                <a:uLnTx/>
                <a:uFillTx/>
                <a:latin typeface="Segoe UI"/>
                <a:ea typeface="+mn-ea"/>
                <a:cs typeface="+mn-cs"/>
              </a:rPr>
              <a:t>System</a:t>
            </a:r>
          </a:p>
        </p:txBody>
      </p:sp>
      <p:cxnSp>
        <p:nvCxnSpPr>
          <p:cNvPr id="8" name="Straight Arrow Connector 7">
            <a:extLst>
              <a:ext uri="{FF2B5EF4-FFF2-40B4-BE49-F238E27FC236}">
                <a16:creationId xmlns:a16="http://schemas.microsoft.com/office/drawing/2014/main" id="{1C16B6D5-5018-4ACB-981A-34DB0B6BE8E3}"/>
              </a:ext>
            </a:extLst>
          </p:cNvPr>
          <p:cNvCxnSpPr>
            <a:cxnSpLocks/>
            <a:stCxn id="4" idx="3"/>
            <a:endCxn id="5" idx="1"/>
          </p:cNvCxnSpPr>
          <p:nvPr/>
        </p:nvCxnSpPr>
        <p:spPr>
          <a:xfrm>
            <a:off x="2356073" y="3031469"/>
            <a:ext cx="990339"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466E760D-B212-4A00-A696-2618509AB0CE}"/>
              </a:ext>
            </a:extLst>
          </p:cNvPr>
          <p:cNvCxnSpPr>
            <a:cxnSpLocks/>
            <a:stCxn id="5" idx="3"/>
          </p:cNvCxnSpPr>
          <p:nvPr/>
        </p:nvCxnSpPr>
        <p:spPr>
          <a:xfrm flipV="1">
            <a:off x="5069094" y="3023752"/>
            <a:ext cx="1226207" cy="7717"/>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2238D780-1420-4190-8532-22F8AA4D7972}"/>
              </a:ext>
            </a:extLst>
          </p:cNvPr>
          <p:cNvCxnSpPr>
            <a:cxnSpLocks/>
            <a:stCxn id="6" idx="3"/>
            <a:endCxn id="7" idx="1"/>
          </p:cNvCxnSpPr>
          <p:nvPr/>
        </p:nvCxnSpPr>
        <p:spPr>
          <a:xfrm>
            <a:off x="8342400" y="3031469"/>
            <a:ext cx="1119461"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9D7CA167-87C9-4287-928D-B0458BF49E85}"/>
              </a:ext>
            </a:extLst>
          </p:cNvPr>
          <p:cNvSpPr txBox="1"/>
          <p:nvPr/>
        </p:nvSpPr>
        <p:spPr>
          <a:xfrm>
            <a:off x="1878648" y="4432979"/>
            <a:ext cx="1820644" cy="433515"/>
          </a:xfrm>
          <a:prstGeom prst="rect">
            <a:avLst/>
          </a:prstGeom>
          <a:noFill/>
        </p:spPr>
        <p:txBody>
          <a:bodyPr wrap="square" rtlCol="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2162" b="0" i="0" u="none" strike="noStrike" kern="1200" cap="none" spc="0" normalizeH="0" baseline="0" noProof="0" dirty="0">
                <a:ln>
                  <a:noFill/>
                </a:ln>
                <a:solidFill>
                  <a:prstClr val="white"/>
                </a:solidFill>
                <a:effectLst/>
                <a:uLnTx/>
                <a:uFillTx/>
                <a:latin typeface="Segoe UI"/>
                <a:ea typeface="+mn-ea"/>
                <a:cs typeface="+mn-cs"/>
              </a:rPr>
              <a:t>Coding</a:t>
            </a:r>
          </a:p>
        </p:txBody>
      </p:sp>
      <p:sp>
        <p:nvSpPr>
          <p:cNvPr id="18" name="TextBox 17">
            <a:extLst>
              <a:ext uri="{FF2B5EF4-FFF2-40B4-BE49-F238E27FC236}">
                <a16:creationId xmlns:a16="http://schemas.microsoft.com/office/drawing/2014/main" id="{FD9C2A7B-780B-4CCD-90DB-1D26866F3E29}"/>
              </a:ext>
            </a:extLst>
          </p:cNvPr>
          <p:cNvSpPr txBox="1"/>
          <p:nvPr/>
        </p:nvSpPr>
        <p:spPr>
          <a:xfrm>
            <a:off x="6302459" y="4413144"/>
            <a:ext cx="2039941" cy="433515"/>
          </a:xfrm>
          <a:prstGeom prst="rect">
            <a:avLst/>
          </a:prstGeom>
          <a:noFill/>
        </p:spPr>
        <p:txBody>
          <a:bodyPr wrap="square" rtlCol="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2162" b="0" i="0" u="none" strike="noStrike" kern="1200" cap="none" spc="0" normalizeH="0" baseline="0" noProof="0" dirty="0">
                <a:ln>
                  <a:noFill/>
                </a:ln>
                <a:solidFill>
                  <a:prstClr val="white"/>
                </a:solidFill>
                <a:effectLst/>
                <a:uLnTx/>
                <a:uFillTx/>
                <a:latin typeface="Segoe UI"/>
                <a:ea typeface="+mn-ea"/>
                <a:cs typeface="+mn-cs"/>
              </a:rPr>
              <a:t>Quality control</a:t>
            </a:r>
          </a:p>
        </p:txBody>
      </p:sp>
      <p:sp>
        <p:nvSpPr>
          <p:cNvPr id="19" name="TextBox 18">
            <a:extLst>
              <a:ext uri="{FF2B5EF4-FFF2-40B4-BE49-F238E27FC236}">
                <a16:creationId xmlns:a16="http://schemas.microsoft.com/office/drawing/2014/main" id="{FE166807-954E-4BF1-9FBE-DFBA3BCF10A8}"/>
              </a:ext>
            </a:extLst>
          </p:cNvPr>
          <p:cNvSpPr txBox="1"/>
          <p:nvPr/>
        </p:nvSpPr>
        <p:spPr>
          <a:xfrm>
            <a:off x="9245131" y="4432979"/>
            <a:ext cx="2769488" cy="772857"/>
          </a:xfrm>
          <a:prstGeom prst="rect">
            <a:avLst/>
          </a:prstGeom>
          <a:noFill/>
        </p:spPr>
        <p:txBody>
          <a:bodyPr wrap="square" rtlCol="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2162" b="0" i="0" u="none" strike="noStrike" kern="1200" cap="none" spc="0" normalizeH="0" baseline="0" noProof="0" dirty="0">
                <a:ln>
                  <a:noFill/>
                </a:ln>
                <a:solidFill>
                  <a:prstClr val="white"/>
                </a:solidFill>
                <a:effectLst/>
                <a:uLnTx/>
                <a:uFillTx/>
                <a:latin typeface="Segoe UI"/>
                <a:ea typeface="+mn-ea"/>
                <a:cs typeface="+mn-cs"/>
              </a:rPr>
              <a:t>Quality improvements</a:t>
            </a:r>
          </a:p>
        </p:txBody>
      </p:sp>
      <p:sp>
        <p:nvSpPr>
          <p:cNvPr id="21" name="Right Brace 20">
            <a:extLst>
              <a:ext uri="{FF2B5EF4-FFF2-40B4-BE49-F238E27FC236}">
                <a16:creationId xmlns:a16="http://schemas.microsoft.com/office/drawing/2014/main" id="{A395964B-8621-4646-A7FC-54694A34D162}"/>
              </a:ext>
            </a:extLst>
          </p:cNvPr>
          <p:cNvSpPr/>
          <p:nvPr/>
        </p:nvSpPr>
        <p:spPr>
          <a:xfrm rot="5400000">
            <a:off x="2626549" y="1826562"/>
            <a:ext cx="214144" cy="4661654"/>
          </a:xfrm>
          <a:prstGeom prst="rightBrace">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82380" tIns="41190" rIns="82380" bIns="41190"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388" b="0" i="0" u="none" strike="noStrike" kern="1200" cap="none" spc="0" normalizeH="0" baseline="0" noProof="0">
              <a:ln>
                <a:noFill/>
              </a:ln>
              <a:solidFill>
                <a:prstClr val="white"/>
              </a:solidFill>
              <a:effectLst/>
              <a:uLnTx/>
              <a:uFillTx/>
              <a:latin typeface="Segoe UI"/>
              <a:ea typeface="+mn-ea"/>
              <a:cs typeface="+mn-cs"/>
            </a:endParaRPr>
          </a:p>
        </p:txBody>
      </p:sp>
      <p:sp>
        <p:nvSpPr>
          <p:cNvPr id="22" name="Right Brace 21">
            <a:extLst>
              <a:ext uri="{FF2B5EF4-FFF2-40B4-BE49-F238E27FC236}">
                <a16:creationId xmlns:a16="http://schemas.microsoft.com/office/drawing/2014/main" id="{9E65BD42-4459-4372-BEB5-66FF153EBBA0}"/>
              </a:ext>
            </a:extLst>
          </p:cNvPr>
          <p:cNvSpPr/>
          <p:nvPr/>
        </p:nvSpPr>
        <p:spPr>
          <a:xfrm rot="5400000">
            <a:off x="7232940" y="3147825"/>
            <a:ext cx="122397" cy="1983359"/>
          </a:xfrm>
          <a:prstGeom prst="rightBrace">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82380" tIns="41190" rIns="82380" bIns="41190"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388" b="0" i="0" u="none" strike="noStrike" kern="1200" cap="none" spc="0" normalizeH="0" baseline="0" noProof="0">
              <a:ln>
                <a:noFill/>
              </a:ln>
              <a:solidFill>
                <a:prstClr val="white"/>
              </a:solidFill>
              <a:effectLst/>
              <a:uLnTx/>
              <a:uFillTx/>
              <a:latin typeface="Segoe UI"/>
              <a:ea typeface="+mn-ea"/>
              <a:cs typeface="+mn-cs"/>
            </a:endParaRPr>
          </a:p>
        </p:txBody>
      </p:sp>
      <p:sp>
        <p:nvSpPr>
          <p:cNvPr id="23" name="Right Brace 22">
            <a:extLst>
              <a:ext uri="{FF2B5EF4-FFF2-40B4-BE49-F238E27FC236}">
                <a16:creationId xmlns:a16="http://schemas.microsoft.com/office/drawing/2014/main" id="{5B0AD9C2-69CA-4781-A0DF-1F36530A876C}"/>
              </a:ext>
            </a:extLst>
          </p:cNvPr>
          <p:cNvSpPr/>
          <p:nvPr/>
        </p:nvSpPr>
        <p:spPr>
          <a:xfrm rot="5400000">
            <a:off x="10417045" y="3179706"/>
            <a:ext cx="186156" cy="1983358"/>
          </a:xfrm>
          <a:prstGeom prst="rightBrace">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82380" tIns="41190" rIns="82380" bIns="41190"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388" b="0" i="0" u="none" strike="noStrike" kern="1200" cap="none" spc="0" normalizeH="0" baseline="0" noProof="0">
              <a:ln>
                <a:noFill/>
              </a:ln>
              <a:solidFill>
                <a:prstClr val="white"/>
              </a:solidFill>
              <a:effectLst/>
              <a:uLnTx/>
              <a:uFillTx/>
              <a:latin typeface="Segoe UI"/>
              <a:ea typeface="+mn-ea"/>
              <a:cs typeface="+mn-cs"/>
            </a:endParaRPr>
          </a:p>
        </p:txBody>
      </p:sp>
      <p:cxnSp>
        <p:nvCxnSpPr>
          <p:cNvPr id="15" name="Straight Arrow Connector 14">
            <a:extLst>
              <a:ext uri="{FF2B5EF4-FFF2-40B4-BE49-F238E27FC236}">
                <a16:creationId xmlns:a16="http://schemas.microsoft.com/office/drawing/2014/main" id="{62374CBA-6756-4F09-BDD8-9BF3FDAA6D35}"/>
              </a:ext>
            </a:extLst>
          </p:cNvPr>
          <p:cNvCxnSpPr>
            <a:cxnSpLocks/>
          </p:cNvCxnSpPr>
          <p:nvPr/>
        </p:nvCxnSpPr>
        <p:spPr>
          <a:xfrm>
            <a:off x="511036" y="6147856"/>
            <a:ext cx="11271972"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ACE03A90-A7FF-4D4E-A195-346422B0CDA4}"/>
              </a:ext>
            </a:extLst>
          </p:cNvPr>
          <p:cNvSpPr txBox="1"/>
          <p:nvPr/>
        </p:nvSpPr>
        <p:spPr>
          <a:xfrm>
            <a:off x="1764264" y="1569692"/>
            <a:ext cx="2947312" cy="830997"/>
          </a:xfrm>
          <a:prstGeom prst="rect">
            <a:avLst/>
          </a:prstGeom>
          <a:noFill/>
        </p:spPr>
        <p:txBody>
          <a:bodyPr wrap="square" rtlCol="0">
            <a:spAutoFit/>
          </a:bodyPr>
          <a:lstStyle/>
          <a:p>
            <a:pPr marL="291436" marR="0" lvl="0" indent="-291436"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white"/>
                </a:solidFill>
                <a:effectLst/>
                <a:uLnTx/>
                <a:uFillTx/>
                <a:latin typeface="Segoe UI"/>
                <a:ea typeface="+mn-ea"/>
                <a:cs typeface="+mn-cs"/>
              </a:rPr>
              <a:t>Small data set</a:t>
            </a:r>
          </a:p>
          <a:p>
            <a:pPr marL="291436" marR="0" lvl="0" indent="-291436"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white"/>
                </a:solidFill>
                <a:effectLst/>
                <a:uLnTx/>
                <a:uFillTx/>
                <a:latin typeface="Segoe UI"/>
                <a:ea typeface="+mn-ea"/>
                <a:cs typeface="+mn-cs"/>
              </a:rPr>
              <a:t>Internal team</a:t>
            </a:r>
          </a:p>
          <a:p>
            <a:pPr marL="291436" marR="0" lvl="0" indent="-291436"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white"/>
                </a:solidFill>
                <a:effectLst/>
                <a:uLnTx/>
                <a:uFillTx/>
                <a:latin typeface="Segoe UI"/>
                <a:ea typeface="+mn-ea"/>
                <a:cs typeface="+mn-cs"/>
              </a:rPr>
              <a:t>Mostly for testing</a:t>
            </a:r>
          </a:p>
        </p:txBody>
      </p:sp>
      <p:sp>
        <p:nvSpPr>
          <p:cNvPr id="20" name="TextBox 19">
            <a:extLst>
              <a:ext uri="{FF2B5EF4-FFF2-40B4-BE49-F238E27FC236}">
                <a16:creationId xmlns:a16="http://schemas.microsoft.com/office/drawing/2014/main" id="{412EDCAC-1C2A-4639-A422-5B437A1731D4}"/>
              </a:ext>
            </a:extLst>
          </p:cNvPr>
          <p:cNvSpPr txBox="1"/>
          <p:nvPr/>
        </p:nvSpPr>
        <p:spPr>
          <a:xfrm>
            <a:off x="6291264" y="1305677"/>
            <a:ext cx="2947312" cy="1107996"/>
          </a:xfrm>
          <a:prstGeom prst="rect">
            <a:avLst/>
          </a:prstGeom>
          <a:noFill/>
        </p:spPr>
        <p:txBody>
          <a:bodyPr wrap="square" rtlCol="0">
            <a:spAutoFit/>
          </a:bodyPr>
          <a:lstStyle/>
          <a:p>
            <a:pPr marL="291436" marR="0" lvl="0" indent="-291436"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white"/>
                </a:solidFill>
                <a:effectLst/>
                <a:uLnTx/>
                <a:uFillTx/>
                <a:latin typeface="Segoe UI"/>
                <a:ea typeface="+mn-ea"/>
                <a:cs typeface="+mn-cs"/>
              </a:rPr>
              <a:t>Small data set</a:t>
            </a:r>
          </a:p>
          <a:p>
            <a:pPr marL="291436" marR="0" lvl="0" indent="-291436"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white"/>
                </a:solidFill>
                <a:effectLst/>
                <a:uLnTx/>
                <a:uFillTx/>
                <a:latin typeface="Segoe UI"/>
                <a:ea typeface="+mn-ea"/>
                <a:cs typeface="+mn-cs"/>
              </a:rPr>
              <a:t>Crowd-based</a:t>
            </a:r>
          </a:p>
          <a:p>
            <a:pPr marL="291436" marR="0" lvl="0" indent="-291436"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white"/>
                </a:solidFill>
                <a:effectLst/>
                <a:uLnTx/>
                <a:uFillTx/>
                <a:latin typeface="Segoe UI"/>
                <a:ea typeface="+mn-ea"/>
                <a:cs typeface="+mn-cs"/>
              </a:rPr>
              <a:t>Payment structure</a:t>
            </a:r>
          </a:p>
          <a:p>
            <a:pPr marL="291436" marR="0" lvl="0" indent="-291436"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white"/>
                </a:solidFill>
                <a:effectLst/>
                <a:uLnTx/>
                <a:uFillTx/>
                <a:latin typeface="Segoe UI"/>
                <a:ea typeface="+mn-ea"/>
                <a:cs typeface="+mn-cs"/>
              </a:rPr>
              <a:t>Flexible quality</a:t>
            </a:r>
          </a:p>
        </p:txBody>
      </p:sp>
      <p:sp>
        <p:nvSpPr>
          <p:cNvPr id="24" name="TextBox 23">
            <a:extLst>
              <a:ext uri="{FF2B5EF4-FFF2-40B4-BE49-F238E27FC236}">
                <a16:creationId xmlns:a16="http://schemas.microsoft.com/office/drawing/2014/main" id="{8D8D1CAF-52D8-48A0-97B6-6ABF131E4DC2}"/>
              </a:ext>
            </a:extLst>
          </p:cNvPr>
          <p:cNvSpPr txBox="1"/>
          <p:nvPr/>
        </p:nvSpPr>
        <p:spPr>
          <a:xfrm>
            <a:off x="9342437" y="1253889"/>
            <a:ext cx="2947312" cy="1323439"/>
          </a:xfrm>
          <a:prstGeom prst="rect">
            <a:avLst/>
          </a:prstGeom>
          <a:noFill/>
        </p:spPr>
        <p:txBody>
          <a:bodyPr wrap="square" rtlCol="0">
            <a:spAutoFit/>
          </a:bodyPr>
          <a:lstStyle/>
          <a:p>
            <a:pPr marL="291436" marR="0" lvl="0" indent="-291436"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white"/>
                </a:solidFill>
                <a:effectLst/>
                <a:uLnTx/>
                <a:uFillTx/>
                <a:latin typeface="Segoe UI"/>
                <a:ea typeface="+mn-ea"/>
                <a:cs typeface="+mn-cs"/>
              </a:rPr>
              <a:t>Data set partitioned</a:t>
            </a:r>
          </a:p>
          <a:p>
            <a:pPr marL="291436" marR="0" lvl="0" indent="-291436"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white"/>
                </a:solidFill>
                <a:effectLst/>
                <a:uLnTx/>
                <a:uFillTx/>
                <a:latin typeface="Segoe UI"/>
                <a:ea typeface="+mn-ea"/>
                <a:cs typeface="+mn-cs"/>
              </a:rPr>
              <a:t>Crowd-based</a:t>
            </a:r>
          </a:p>
          <a:p>
            <a:pPr marL="291436" marR="0" lvl="0" indent="-291436"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white"/>
                </a:solidFill>
                <a:effectLst/>
                <a:uLnTx/>
                <a:uFillTx/>
                <a:latin typeface="Segoe UI"/>
                <a:ea typeface="+mn-ea"/>
                <a:cs typeface="+mn-cs"/>
              </a:rPr>
              <a:t>Quality control enforced</a:t>
            </a:r>
          </a:p>
          <a:p>
            <a:pPr marL="291436" marR="0" lvl="0" indent="-291436"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white"/>
                </a:solidFill>
                <a:effectLst/>
                <a:uLnTx/>
                <a:uFillTx/>
                <a:latin typeface="Segoe UI"/>
                <a:ea typeface="+mn-ea"/>
                <a:cs typeface="+mn-cs"/>
              </a:rPr>
              <a:t>Expertise, retention, recruiting</a:t>
            </a:r>
          </a:p>
        </p:txBody>
      </p:sp>
      <p:sp>
        <p:nvSpPr>
          <p:cNvPr id="25" name="TextBox 24">
            <a:extLst>
              <a:ext uri="{FF2B5EF4-FFF2-40B4-BE49-F238E27FC236}">
                <a16:creationId xmlns:a16="http://schemas.microsoft.com/office/drawing/2014/main" id="{C66555C5-8E8B-4CDD-9254-7261A7A8AECA}"/>
              </a:ext>
            </a:extLst>
          </p:cNvPr>
          <p:cNvSpPr txBox="1"/>
          <p:nvPr/>
        </p:nvSpPr>
        <p:spPr>
          <a:xfrm>
            <a:off x="10389177" y="6212137"/>
            <a:ext cx="1820644" cy="433515"/>
          </a:xfrm>
          <a:prstGeom prst="rect">
            <a:avLst/>
          </a:prstGeom>
          <a:noFill/>
        </p:spPr>
        <p:txBody>
          <a:bodyPr wrap="square" rtlCol="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2162" b="0" i="0" u="none" strike="noStrike" kern="1200" cap="none" spc="0" normalizeH="0" baseline="0" noProof="0" dirty="0">
                <a:ln>
                  <a:noFill/>
                </a:ln>
                <a:solidFill>
                  <a:prstClr val="white"/>
                </a:solidFill>
                <a:effectLst/>
                <a:uLnTx/>
                <a:uFillTx/>
                <a:latin typeface="Segoe UI"/>
                <a:ea typeface="+mn-ea"/>
                <a:cs typeface="+mn-cs"/>
              </a:rPr>
              <a:t>Time</a:t>
            </a:r>
          </a:p>
        </p:txBody>
      </p:sp>
      <p:sp>
        <p:nvSpPr>
          <p:cNvPr id="27" name="Title 1">
            <a:extLst>
              <a:ext uri="{FF2B5EF4-FFF2-40B4-BE49-F238E27FC236}">
                <a16:creationId xmlns:a16="http://schemas.microsoft.com/office/drawing/2014/main" id="{83A0E54D-88E6-4FF1-8577-D11A39C5EE61}"/>
              </a:ext>
            </a:extLst>
          </p:cNvPr>
          <p:cNvSpPr txBox="1">
            <a:spLocks/>
          </p:cNvSpPr>
          <p:nvPr/>
        </p:nvSpPr>
        <p:spPr>
          <a:xfrm>
            <a:off x="274639" y="295274"/>
            <a:ext cx="11889564" cy="917575"/>
          </a:xfrm>
          <a:prstGeom prst="rect">
            <a:avLst/>
          </a:prstGeom>
        </p:spPr>
        <p:txBody>
          <a:bodyPr vert="horz" wrap="square" lIns="146304" tIns="91440" rIns="146304" bIns="91440" rtlCol="0" anchor="b">
            <a:noAutofit/>
          </a:bodyPr>
          <a:lstStyle>
            <a:lvl1pPr algn="ctr" defTabSz="932742" rtl="0" eaLnBrk="1" latinLnBrk="0" hangingPunct="1">
              <a:lnSpc>
                <a:spcPct val="90000"/>
              </a:lnSpc>
              <a:spcBef>
                <a:spcPct val="0"/>
              </a:spcBef>
              <a:buNone/>
              <a:defRPr lang="en-US" sz="6119"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6119" b="0" i="0" u="none" strike="noStrike" kern="1200" cap="none" spc="-102" normalizeH="0" baseline="0" noProof="0" dirty="0">
                <a:ln w="3175">
                  <a:noFill/>
                </a:ln>
                <a:gradFill>
                  <a:gsLst>
                    <a:gs pos="1250">
                      <a:prstClr val="white"/>
                    </a:gs>
                    <a:gs pos="100000">
                      <a:prstClr val="white"/>
                    </a:gs>
                  </a:gsLst>
                  <a:lin ang="5400000" scaled="0"/>
                </a:gradFill>
                <a:effectLst/>
                <a:uLnTx/>
                <a:uFillTx/>
                <a:latin typeface="Segoe UI Light"/>
                <a:ea typeface="+mn-ea"/>
              </a:rPr>
              <a:t>Development process</a:t>
            </a:r>
          </a:p>
        </p:txBody>
      </p:sp>
    </p:spTree>
    <p:extLst>
      <p:ext uri="{BB962C8B-B14F-4D97-AF65-F5344CB8AC3E}">
        <p14:creationId xmlns:p14="http://schemas.microsoft.com/office/powerpoint/2010/main" val="177629856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7784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A65614-46E7-4CA6-8FBE-940612CB08DF}"/>
              </a:ext>
            </a:extLst>
          </p:cNvPr>
          <p:cNvSpPr>
            <a:spLocks noGrp="1"/>
          </p:cNvSpPr>
          <p:nvPr>
            <p:ph type="title"/>
          </p:nvPr>
        </p:nvSpPr>
        <p:spPr/>
        <p:txBody>
          <a:bodyPr/>
          <a:lstStyle/>
          <a:p>
            <a:r>
              <a:rPr lang="en-US" dirty="0"/>
              <a:t>Technical Themes</a:t>
            </a:r>
          </a:p>
        </p:txBody>
      </p:sp>
      <p:sp>
        <p:nvSpPr>
          <p:cNvPr id="3" name="Text Placeholder 2">
            <a:extLst>
              <a:ext uri="{FF2B5EF4-FFF2-40B4-BE49-F238E27FC236}">
                <a16:creationId xmlns:a16="http://schemas.microsoft.com/office/drawing/2014/main" id="{8ABE7C13-752A-4D4A-B907-F5EBB1E52A31}"/>
              </a:ext>
            </a:extLst>
          </p:cNvPr>
          <p:cNvSpPr>
            <a:spLocks noGrp="1"/>
          </p:cNvSpPr>
          <p:nvPr>
            <p:ph type="body" sz="quarter" idx="10"/>
          </p:nvPr>
        </p:nvSpPr>
        <p:spPr>
          <a:xfrm>
            <a:off x="274702" y="1211287"/>
            <a:ext cx="11888787" cy="1292662"/>
          </a:xfrm>
        </p:spPr>
        <p:txBody>
          <a:bodyPr/>
          <a:lstStyle/>
          <a:p>
            <a:r>
              <a:rPr lang="en-US" dirty="0"/>
              <a:t>Interoperability between Python and R</a:t>
            </a:r>
          </a:p>
          <a:p>
            <a:r>
              <a:rPr lang="en-US"/>
              <a:t>Scaling </a:t>
            </a:r>
            <a:r>
              <a:rPr lang="en-US" dirty="0"/>
              <a:t>up on the cloud</a:t>
            </a:r>
          </a:p>
        </p:txBody>
      </p:sp>
    </p:spTree>
    <p:extLst>
      <p:ext uri="{BB962C8B-B14F-4D97-AF65-F5344CB8AC3E}">
        <p14:creationId xmlns:p14="http://schemas.microsoft.com/office/powerpoint/2010/main" val="3379856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descr="In the sawmill industry lumber grading is an important step of the manufacturing process. &#10;&#10;Improved grading accuracy and better control of quality variation in production leads directly to improved profits. &#10;&#10;Grading has traditionally been done by visual inspection, in which a (human) grader marks each piece of lumber as it leaves the mill, according to a factors like size, category, and position of knots, cracks, species of tree, etc.&#10;&#10;A number of automated lumber grading systems have been developed which aim to improve the accuracy and the efficiency of lumber grading.&#10;" title="Domain: wood knots and lumber grading"/>
          <p:cNvSpPr>
            <a:spLocks noGrp="1"/>
          </p:cNvSpPr>
          <p:nvPr>
            <p:ph type="body" sz="quarter" idx="4294967295"/>
          </p:nvPr>
        </p:nvSpPr>
        <p:spPr>
          <a:xfrm>
            <a:off x="272274" y="1343939"/>
            <a:ext cx="6250763" cy="5773888"/>
          </a:xfrm>
        </p:spPr>
        <p:txBody>
          <a:bodyPr/>
          <a:lstStyle/>
          <a:p>
            <a:r>
              <a:rPr lang="en-US" sz="2400" dirty="0"/>
              <a:t>Active learning is a case of semi-supervised learning in which an algorithm interactively asks for additional labeled data that would result in most gain in model performance</a:t>
            </a:r>
          </a:p>
          <a:p>
            <a:endParaRPr lang="en-US" sz="2400" dirty="0"/>
          </a:p>
          <a:p>
            <a:r>
              <a:rPr lang="en-US" sz="2400" dirty="0"/>
              <a:t>Data (unlabeled) is often easier to come by than expert labelers</a:t>
            </a:r>
          </a:p>
          <a:p>
            <a:endParaRPr lang="en-US" sz="2400" dirty="0"/>
          </a:p>
          <a:p>
            <a:r>
              <a:rPr lang="en-US" sz="2400" dirty="0"/>
              <a:t>Active learning starts with a preliminary classifier and looks for the samples that it has the most to learn from</a:t>
            </a:r>
          </a:p>
          <a:p>
            <a:pPr lvl="1"/>
            <a:r>
              <a:rPr lang="en-US" sz="2000" dirty="0"/>
              <a:t>What is the model good at? What needs work (e.g., more training data)?</a:t>
            </a:r>
          </a:p>
          <a:p>
            <a:pPr lvl="1"/>
            <a:r>
              <a:rPr lang="en-US" sz="2000" dirty="0"/>
              <a:t>How much of the unlabeled data can we eliminate as already identifiable?</a:t>
            </a:r>
          </a:p>
          <a:p>
            <a:endParaRPr lang="en-US" sz="2400" dirty="0"/>
          </a:p>
        </p:txBody>
      </p:sp>
      <p:sp>
        <p:nvSpPr>
          <p:cNvPr id="2" name="Title 1"/>
          <p:cNvSpPr>
            <a:spLocks noGrp="1"/>
          </p:cNvSpPr>
          <p:nvPr>
            <p:ph type="title"/>
          </p:nvPr>
        </p:nvSpPr>
        <p:spPr/>
        <p:txBody>
          <a:bodyPr/>
          <a:lstStyle/>
          <a:p>
            <a:r>
              <a:rPr lang="en-US" dirty="0"/>
              <a:t>Active Learning</a:t>
            </a:r>
            <a:endParaRPr lang="en-US" sz="4000" dirty="0">
              <a:gradFill>
                <a:gsLst>
                  <a:gs pos="21538">
                    <a:schemeClr val="tx1"/>
                  </a:gs>
                  <a:gs pos="33000">
                    <a:schemeClr val="tx1"/>
                  </a:gs>
                </a:gsLst>
                <a:lin ang="5400000" scaled="0"/>
              </a:gradFill>
            </a:endParaRPr>
          </a:p>
        </p:txBody>
      </p:sp>
      <p:pic>
        <p:nvPicPr>
          <p:cNvPr id="4" name="Picture 3">
            <a:extLst>
              <a:ext uri="{FF2B5EF4-FFF2-40B4-BE49-F238E27FC236}">
                <a16:creationId xmlns:a16="http://schemas.microsoft.com/office/drawing/2014/main" id="{AEA01D66-F11A-41C7-9C4D-AA78EB9EACB6}"/>
              </a:ext>
            </a:extLst>
          </p:cNvPr>
          <p:cNvPicPr>
            <a:picLocks noChangeAspect="1"/>
          </p:cNvPicPr>
          <p:nvPr/>
        </p:nvPicPr>
        <p:blipFill>
          <a:blip r:embed="rId3"/>
          <a:stretch>
            <a:fillRect/>
          </a:stretch>
        </p:blipFill>
        <p:spPr>
          <a:xfrm>
            <a:off x="6904037" y="2049462"/>
            <a:ext cx="5353050" cy="2783650"/>
          </a:xfrm>
          <a:prstGeom prst="rect">
            <a:avLst/>
          </a:prstGeom>
        </p:spPr>
      </p:pic>
      <p:sp>
        <p:nvSpPr>
          <p:cNvPr id="5" name="TextBox 4">
            <a:extLst>
              <a:ext uri="{FF2B5EF4-FFF2-40B4-BE49-F238E27FC236}">
                <a16:creationId xmlns:a16="http://schemas.microsoft.com/office/drawing/2014/main" id="{1E476D08-A00C-46F2-B019-FE8EABB57A9F}"/>
              </a:ext>
            </a:extLst>
          </p:cNvPr>
          <p:cNvSpPr txBox="1"/>
          <p:nvPr/>
        </p:nvSpPr>
        <p:spPr>
          <a:xfrm>
            <a:off x="6751637" y="4833112"/>
            <a:ext cx="5353050" cy="461665"/>
          </a:xfrm>
          <a:prstGeom prst="rect">
            <a:avLst/>
          </a:prstGeom>
          <a:noFill/>
        </p:spPr>
        <p:txBody>
          <a:bodyPr wrap="square" lIns="182880" tIns="146304" rIns="182880" bIns="146304" rtlCol="0">
            <a:spAutoFit/>
          </a:bodyPr>
          <a:lstStyle/>
          <a:p>
            <a:pPr>
              <a:lnSpc>
                <a:spcPct val="90000"/>
              </a:lnSpc>
              <a:spcAft>
                <a:spcPts val="600"/>
              </a:spcAft>
            </a:pPr>
            <a:r>
              <a:rPr lang="en-US" sz="1200" dirty="0">
                <a:gradFill>
                  <a:gsLst>
                    <a:gs pos="2917">
                      <a:schemeClr val="tx1"/>
                    </a:gs>
                    <a:gs pos="30000">
                      <a:schemeClr val="tx1"/>
                    </a:gs>
                  </a:gsLst>
                  <a:lin ang="5400000" scaled="0"/>
                </a:gradFill>
              </a:rPr>
              <a:t>* Image taken from https://www.crowdflower.com</a:t>
            </a:r>
          </a:p>
        </p:txBody>
      </p:sp>
    </p:spTree>
    <p:extLst>
      <p:ext uri="{BB962C8B-B14F-4D97-AF65-F5344CB8AC3E}">
        <p14:creationId xmlns:p14="http://schemas.microsoft.com/office/powerpoint/2010/main" val="30390896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2A7A4E1-B429-4F30-AC07-3D001122E072}"/>
              </a:ext>
            </a:extLst>
          </p:cNvPr>
          <p:cNvSpPr/>
          <p:nvPr/>
        </p:nvSpPr>
        <p:spPr>
          <a:xfrm>
            <a:off x="353153" y="144462"/>
            <a:ext cx="11277600" cy="6314549"/>
          </a:xfrm>
          <a:prstGeom prst="rect">
            <a:avLst/>
          </a:prstGeom>
        </p:spPr>
        <p:txBody>
          <a:bodyPr wrap="square">
            <a:spAutoFit/>
          </a:bodyPr>
          <a:lstStyle/>
          <a:p>
            <a:pPr>
              <a:spcBef>
                <a:spcPts val="1200"/>
              </a:spcBef>
              <a:spcAft>
                <a:spcPts val="300"/>
              </a:spcAft>
            </a:pPr>
            <a:r>
              <a:rPr lang="en-US" sz="2600" dirty="0">
                <a:solidFill>
                  <a:srgbClr val="000000"/>
                </a:solidFill>
                <a:latin typeface="Georgia" panose="02040502050405020303" pitchFamily="18" charset="0"/>
                <a:ea typeface="Times New Roman" panose="02020603050405020304" pitchFamily="18" charset="0"/>
              </a:rPr>
              <a:t>Query strategies</a:t>
            </a:r>
            <a:r>
              <a:rPr lang="en-US" sz="1200" dirty="0">
                <a:solidFill>
                  <a:srgbClr val="54595D"/>
                </a:solidFill>
                <a:latin typeface="Arial" panose="020B0604020202020204" pitchFamily="34" charset="0"/>
                <a:ea typeface="Times New Roman" panose="02020603050405020304" pitchFamily="18" charset="0"/>
              </a:rPr>
              <a:t>[</a:t>
            </a:r>
            <a:r>
              <a:rPr lang="en-US" sz="1200" u="sng" dirty="0">
                <a:solidFill>
                  <a:srgbClr val="0B0080"/>
                </a:solidFill>
                <a:latin typeface="Arial" panose="020B0604020202020204" pitchFamily="34" charset="0"/>
                <a:ea typeface="Times New Roman" panose="02020603050405020304" pitchFamily="18" charset="0"/>
                <a:hlinkClick r:id="rId3" tooltip="Edit section: Query strategies"/>
              </a:rPr>
              <a:t>edit</a:t>
            </a:r>
            <a:r>
              <a:rPr lang="en-US" sz="1200" dirty="0">
                <a:solidFill>
                  <a:srgbClr val="54595D"/>
                </a:solidFill>
                <a:latin typeface="Arial" panose="020B0604020202020204" pitchFamily="34" charset="0"/>
                <a:ea typeface="Times New Roman" panose="02020603050405020304" pitchFamily="18" charset="0"/>
              </a:rPr>
              <a:t>]</a:t>
            </a:r>
            <a:endParaRPr lang="en-US" b="1" dirty="0">
              <a:latin typeface="Calibri" panose="020F0502020204030204" pitchFamily="34" charset="0"/>
              <a:ea typeface="Calibri" panose="020F0502020204030204" pitchFamily="34" charset="0"/>
            </a:endParaRPr>
          </a:p>
          <a:p>
            <a:pPr>
              <a:spcBef>
                <a:spcPts val="600"/>
              </a:spcBef>
              <a:spcAft>
                <a:spcPts val="600"/>
              </a:spcAft>
            </a:pPr>
            <a:r>
              <a:rPr lang="en-US" dirty="0">
                <a:solidFill>
                  <a:srgbClr val="222222"/>
                </a:solidFill>
                <a:latin typeface="Arial" panose="020B0604020202020204" pitchFamily="34" charset="0"/>
                <a:ea typeface="Calibri" panose="020F0502020204030204" pitchFamily="34" charset="0"/>
              </a:rPr>
              <a:t>Algorithms for determining which data points should be labeled can be organized into a number of different categories:</a:t>
            </a:r>
            <a:r>
              <a:rPr lang="en-US" u="sng" baseline="30000" dirty="0">
                <a:solidFill>
                  <a:srgbClr val="0B0080"/>
                </a:solidFill>
                <a:latin typeface="Arial" panose="020B0604020202020204" pitchFamily="34" charset="0"/>
                <a:ea typeface="Calibri" panose="020F0502020204030204" pitchFamily="34" charset="0"/>
                <a:hlinkClick r:id="rId4"/>
              </a:rPr>
              <a:t>[1]</a:t>
            </a:r>
            <a:endParaRPr lang="en-US" sz="1100" dirty="0">
              <a:latin typeface="Calibri" panose="020F0502020204030204" pitchFamily="34" charset="0"/>
              <a:ea typeface="Calibri" panose="020F0502020204030204" pitchFamily="34" charset="0"/>
            </a:endParaRPr>
          </a:p>
          <a:p>
            <a:pPr marL="342900" marR="0" lvl="0" indent="-342900">
              <a:spcBef>
                <a:spcPts val="0"/>
              </a:spcBef>
              <a:spcAft>
                <a:spcPts val="120"/>
              </a:spcAft>
              <a:buSzPts val="1000"/>
              <a:buFont typeface="Symbol" panose="05050102010706020507" pitchFamily="18" charset="2"/>
              <a:buChar char=""/>
              <a:tabLst>
                <a:tab pos="457200" algn="l"/>
              </a:tabLst>
            </a:pPr>
            <a:r>
              <a:rPr lang="en-US" b="1" dirty="0">
                <a:solidFill>
                  <a:srgbClr val="222222"/>
                </a:solidFill>
                <a:latin typeface="Arial" panose="020B0604020202020204" pitchFamily="34" charset="0"/>
                <a:ea typeface="Calibri" panose="020F0502020204030204" pitchFamily="34" charset="0"/>
              </a:rPr>
              <a:t>Uncertainty sampling: </a:t>
            </a:r>
            <a:r>
              <a:rPr lang="en-US" dirty="0">
                <a:solidFill>
                  <a:srgbClr val="222222"/>
                </a:solidFill>
                <a:latin typeface="Arial" panose="020B0604020202020204" pitchFamily="34" charset="0"/>
                <a:ea typeface="Calibri" panose="020F0502020204030204" pitchFamily="34" charset="0"/>
              </a:rPr>
              <a:t>label those points for which the current model is least certain as to what the correct output should be</a:t>
            </a:r>
            <a:endParaRPr lang="en-US" sz="1100" dirty="0">
              <a:latin typeface="Calibri" panose="020F0502020204030204" pitchFamily="34" charset="0"/>
              <a:ea typeface="Calibri" panose="020F0502020204030204" pitchFamily="34" charset="0"/>
            </a:endParaRPr>
          </a:p>
          <a:p>
            <a:pPr marL="342900" marR="0" lvl="0" indent="-342900">
              <a:spcBef>
                <a:spcPts val="0"/>
              </a:spcBef>
              <a:spcAft>
                <a:spcPts val="120"/>
              </a:spcAft>
              <a:buSzPts val="1000"/>
              <a:buFont typeface="Symbol" panose="05050102010706020507" pitchFamily="18" charset="2"/>
              <a:buChar char=""/>
              <a:tabLst>
                <a:tab pos="457200" algn="l"/>
              </a:tabLst>
            </a:pPr>
            <a:r>
              <a:rPr lang="en-US" b="1" dirty="0">
                <a:solidFill>
                  <a:srgbClr val="222222"/>
                </a:solidFill>
                <a:latin typeface="Arial" panose="020B0604020202020204" pitchFamily="34" charset="0"/>
                <a:ea typeface="Calibri" panose="020F0502020204030204" pitchFamily="34" charset="0"/>
              </a:rPr>
              <a:t>Query by committee:</a:t>
            </a:r>
            <a:r>
              <a:rPr lang="en-US" dirty="0">
                <a:solidFill>
                  <a:srgbClr val="222222"/>
                </a:solidFill>
                <a:latin typeface="Arial" panose="020B0604020202020204" pitchFamily="34" charset="0"/>
                <a:ea typeface="Calibri" panose="020F0502020204030204" pitchFamily="34" charset="0"/>
              </a:rPr>
              <a:t> a variety of models are trained on the current labeled data, and vote on the output for unlabeled data; label those points for which the "committee" disagrees the most</a:t>
            </a:r>
            <a:endParaRPr lang="en-US" sz="1100" dirty="0">
              <a:latin typeface="Calibri" panose="020F0502020204030204" pitchFamily="34" charset="0"/>
              <a:ea typeface="Calibri" panose="020F0502020204030204" pitchFamily="34" charset="0"/>
            </a:endParaRPr>
          </a:p>
          <a:p>
            <a:pPr marL="342900" marR="0" lvl="0" indent="-342900">
              <a:spcBef>
                <a:spcPts val="0"/>
              </a:spcBef>
              <a:spcAft>
                <a:spcPts val="120"/>
              </a:spcAft>
              <a:buSzPts val="1000"/>
              <a:buFont typeface="Symbol" panose="05050102010706020507" pitchFamily="18" charset="2"/>
              <a:buChar char=""/>
              <a:tabLst>
                <a:tab pos="457200" algn="l"/>
              </a:tabLst>
            </a:pPr>
            <a:r>
              <a:rPr lang="en-US" b="1" dirty="0">
                <a:solidFill>
                  <a:srgbClr val="222222"/>
                </a:solidFill>
                <a:latin typeface="Arial" panose="020B0604020202020204" pitchFamily="34" charset="0"/>
                <a:ea typeface="Calibri" panose="020F0502020204030204" pitchFamily="34" charset="0"/>
              </a:rPr>
              <a:t>Expected model change: </a:t>
            </a:r>
            <a:r>
              <a:rPr lang="en-US" dirty="0">
                <a:solidFill>
                  <a:srgbClr val="222222"/>
                </a:solidFill>
                <a:latin typeface="Arial" panose="020B0604020202020204" pitchFamily="34" charset="0"/>
                <a:ea typeface="Calibri" panose="020F0502020204030204" pitchFamily="34" charset="0"/>
              </a:rPr>
              <a:t>label those points that would most change the current model</a:t>
            </a:r>
            <a:endParaRPr lang="en-US" sz="1100" dirty="0">
              <a:latin typeface="Calibri" panose="020F0502020204030204" pitchFamily="34" charset="0"/>
              <a:ea typeface="Calibri" panose="020F0502020204030204" pitchFamily="34" charset="0"/>
            </a:endParaRPr>
          </a:p>
          <a:p>
            <a:pPr marL="342900" marR="0" lvl="0" indent="-342900">
              <a:spcBef>
                <a:spcPts val="0"/>
              </a:spcBef>
              <a:spcAft>
                <a:spcPts val="120"/>
              </a:spcAft>
              <a:buSzPts val="1000"/>
              <a:buFont typeface="Symbol" panose="05050102010706020507" pitchFamily="18" charset="2"/>
              <a:buChar char=""/>
              <a:tabLst>
                <a:tab pos="457200" algn="l"/>
              </a:tabLst>
            </a:pPr>
            <a:r>
              <a:rPr lang="en-US" b="1" dirty="0">
                <a:solidFill>
                  <a:srgbClr val="222222"/>
                </a:solidFill>
                <a:latin typeface="Arial" panose="020B0604020202020204" pitchFamily="34" charset="0"/>
                <a:ea typeface="Calibri" panose="020F0502020204030204" pitchFamily="34" charset="0"/>
              </a:rPr>
              <a:t>Expected error reduction:</a:t>
            </a:r>
            <a:r>
              <a:rPr lang="en-US" dirty="0">
                <a:solidFill>
                  <a:srgbClr val="222222"/>
                </a:solidFill>
                <a:latin typeface="Arial" panose="020B0604020202020204" pitchFamily="34" charset="0"/>
                <a:ea typeface="Calibri" panose="020F0502020204030204" pitchFamily="34" charset="0"/>
              </a:rPr>
              <a:t> label those points that would most reduce the model's generalization error</a:t>
            </a:r>
            <a:endParaRPr lang="en-US" sz="1100" dirty="0">
              <a:latin typeface="Calibri" panose="020F0502020204030204" pitchFamily="34" charset="0"/>
              <a:ea typeface="Calibri" panose="020F0502020204030204" pitchFamily="34" charset="0"/>
            </a:endParaRPr>
          </a:p>
          <a:p>
            <a:pPr marL="342900" marR="0" lvl="0" indent="-342900">
              <a:spcBef>
                <a:spcPts val="0"/>
              </a:spcBef>
              <a:spcAft>
                <a:spcPts val="120"/>
              </a:spcAft>
              <a:buSzPts val="1000"/>
              <a:buFont typeface="Symbol" panose="05050102010706020507" pitchFamily="18" charset="2"/>
              <a:buChar char=""/>
              <a:tabLst>
                <a:tab pos="457200" algn="l"/>
              </a:tabLst>
            </a:pPr>
            <a:r>
              <a:rPr lang="en-US" b="1" dirty="0">
                <a:solidFill>
                  <a:srgbClr val="222222"/>
                </a:solidFill>
                <a:latin typeface="Arial" panose="020B0604020202020204" pitchFamily="34" charset="0"/>
                <a:ea typeface="Calibri" panose="020F0502020204030204" pitchFamily="34" charset="0"/>
              </a:rPr>
              <a:t>Variance reduction:</a:t>
            </a:r>
            <a:r>
              <a:rPr lang="en-US" dirty="0">
                <a:solidFill>
                  <a:srgbClr val="222222"/>
                </a:solidFill>
                <a:latin typeface="Arial" panose="020B0604020202020204" pitchFamily="34" charset="0"/>
                <a:ea typeface="Calibri" panose="020F0502020204030204" pitchFamily="34" charset="0"/>
              </a:rPr>
              <a:t> label those points that would minimize output variance, which is one of the components of error</a:t>
            </a:r>
            <a:endParaRPr lang="en-US" sz="1100" dirty="0">
              <a:latin typeface="Calibri" panose="020F0502020204030204" pitchFamily="34" charset="0"/>
              <a:ea typeface="Calibri" panose="020F0502020204030204" pitchFamily="34" charset="0"/>
            </a:endParaRPr>
          </a:p>
          <a:p>
            <a:pPr marL="342900" marR="0" lvl="0" indent="-342900">
              <a:spcBef>
                <a:spcPts val="0"/>
              </a:spcBef>
              <a:spcAft>
                <a:spcPts val="120"/>
              </a:spcAft>
              <a:buSzPts val="1000"/>
              <a:buFont typeface="Symbol" panose="05050102010706020507" pitchFamily="18" charset="2"/>
              <a:buChar char=""/>
              <a:tabLst>
                <a:tab pos="457200" algn="l"/>
              </a:tabLst>
            </a:pPr>
            <a:r>
              <a:rPr lang="en-US" b="1" dirty="0">
                <a:solidFill>
                  <a:srgbClr val="222222"/>
                </a:solidFill>
                <a:latin typeface="Arial" panose="020B0604020202020204" pitchFamily="34" charset="0"/>
                <a:ea typeface="Calibri" panose="020F0502020204030204" pitchFamily="34" charset="0"/>
              </a:rPr>
              <a:t>Balance exploration and exploitation:</a:t>
            </a:r>
            <a:r>
              <a:rPr lang="en-US" dirty="0">
                <a:solidFill>
                  <a:srgbClr val="222222"/>
                </a:solidFill>
                <a:latin typeface="Arial" panose="020B0604020202020204" pitchFamily="34" charset="0"/>
                <a:ea typeface="Calibri" panose="020F0502020204030204" pitchFamily="34" charset="0"/>
              </a:rPr>
              <a:t> the choice of examples to label is seen as a dilemma between the exploration and the exploitation over the data space representation. This strategy manages this compromise by modelling the active learning problem as a contextual bandit problem. For example, </a:t>
            </a:r>
            <a:r>
              <a:rPr lang="en-US" dirty="0" err="1">
                <a:solidFill>
                  <a:srgbClr val="222222"/>
                </a:solidFill>
                <a:latin typeface="Arial" panose="020B0604020202020204" pitchFamily="34" charset="0"/>
                <a:ea typeface="Calibri" panose="020F0502020204030204" pitchFamily="34" charset="0"/>
              </a:rPr>
              <a:t>Bouneffouf</a:t>
            </a:r>
            <a:r>
              <a:rPr lang="en-US" dirty="0">
                <a:solidFill>
                  <a:srgbClr val="222222"/>
                </a:solidFill>
                <a:latin typeface="Arial" panose="020B0604020202020204" pitchFamily="34" charset="0"/>
                <a:ea typeface="Calibri" panose="020F0502020204030204" pitchFamily="34" charset="0"/>
              </a:rPr>
              <a:t> et al.</a:t>
            </a:r>
            <a:r>
              <a:rPr lang="en-US" u="sng" baseline="30000" dirty="0">
                <a:solidFill>
                  <a:srgbClr val="0B0080"/>
                </a:solidFill>
                <a:latin typeface="Arial" panose="020B0604020202020204" pitchFamily="34" charset="0"/>
                <a:ea typeface="Calibri" panose="020F0502020204030204" pitchFamily="34" charset="0"/>
                <a:hlinkClick r:id="rId5"/>
              </a:rPr>
              <a:t>[7]</a:t>
            </a:r>
            <a:r>
              <a:rPr lang="en-US" dirty="0">
                <a:solidFill>
                  <a:srgbClr val="222222"/>
                </a:solidFill>
                <a:latin typeface="Arial" panose="020B0604020202020204" pitchFamily="34" charset="0"/>
                <a:ea typeface="Calibri" panose="020F0502020204030204" pitchFamily="34" charset="0"/>
              </a:rPr>
              <a:t> propose a sequential algorithm named Active Thompson Sampling (ATS), which, in each round, assigns a sampling distribution on the pool, samples one point from this distribution, and queries the oracle for this sample point label.</a:t>
            </a:r>
            <a:endParaRPr lang="en-US" sz="1100" dirty="0">
              <a:latin typeface="Calibri" panose="020F0502020204030204" pitchFamily="34" charset="0"/>
              <a:ea typeface="Calibri" panose="020F0502020204030204" pitchFamily="34" charset="0"/>
            </a:endParaRPr>
          </a:p>
          <a:p>
            <a:pPr marL="342900" marR="0" lvl="0" indent="-342900">
              <a:spcBef>
                <a:spcPts val="0"/>
              </a:spcBef>
              <a:spcAft>
                <a:spcPts val="120"/>
              </a:spcAft>
              <a:buSzPts val="1000"/>
              <a:buFont typeface="Symbol" panose="05050102010706020507" pitchFamily="18" charset="2"/>
              <a:buChar char=""/>
              <a:tabLst>
                <a:tab pos="457200" algn="l"/>
              </a:tabLst>
            </a:pPr>
            <a:r>
              <a:rPr lang="en-US" b="1" dirty="0">
                <a:solidFill>
                  <a:srgbClr val="222222"/>
                </a:solidFill>
                <a:latin typeface="Arial" panose="020B0604020202020204" pitchFamily="34" charset="0"/>
                <a:ea typeface="Calibri" panose="020F0502020204030204" pitchFamily="34" charset="0"/>
              </a:rPr>
              <a:t>Exponentiated Gradient Exploration for Active Learning:</a:t>
            </a:r>
            <a:r>
              <a:rPr lang="en-US" u="sng" baseline="30000" dirty="0">
                <a:solidFill>
                  <a:srgbClr val="0B0080"/>
                </a:solidFill>
                <a:latin typeface="Arial" panose="020B0604020202020204" pitchFamily="34" charset="0"/>
                <a:ea typeface="Calibri" panose="020F0502020204030204" pitchFamily="34" charset="0"/>
                <a:hlinkClick r:id="rId6"/>
              </a:rPr>
              <a:t>[8]</a:t>
            </a:r>
            <a:r>
              <a:rPr lang="en-US" dirty="0">
                <a:solidFill>
                  <a:srgbClr val="222222"/>
                </a:solidFill>
                <a:latin typeface="Arial" panose="020B0604020202020204" pitchFamily="34" charset="0"/>
                <a:ea typeface="Calibri" panose="020F0502020204030204" pitchFamily="34" charset="0"/>
              </a:rPr>
              <a:t> In this paper, the author proposes a sequential algorithm named exponentiated gradient (EG)-active that can improve any active learning algorithm by an optimal random exploration.</a:t>
            </a:r>
            <a:endParaRPr lang="en-US" sz="1100" dirty="0">
              <a:latin typeface="Calibri" panose="020F0502020204030204" pitchFamily="34" charset="0"/>
              <a:ea typeface="Calibri" panose="020F0502020204030204" pitchFamily="34" charset="0"/>
            </a:endParaRPr>
          </a:p>
          <a:p>
            <a:r>
              <a:rPr lang="en-US" dirty="0">
                <a:latin typeface="Calibri" panose="020F0502020204030204" pitchFamily="34" charset="0"/>
                <a:ea typeface="Calibri" panose="020F0502020204030204" pitchFamily="34" charset="0"/>
              </a:rPr>
              <a:t> </a:t>
            </a:r>
            <a:endParaRPr lang="en-US" sz="1100" dirty="0">
              <a:effectLst/>
              <a:latin typeface="Calibri" panose="020F0502020204030204" pitchFamily="34" charset="0"/>
              <a:ea typeface="Calibri" panose="020F0502020204030204" pitchFamily="34" charset="0"/>
            </a:endParaRPr>
          </a:p>
        </p:txBody>
      </p:sp>
      <p:sp>
        <p:nvSpPr>
          <p:cNvPr id="3" name="TextBox 2">
            <a:extLst>
              <a:ext uri="{FF2B5EF4-FFF2-40B4-BE49-F238E27FC236}">
                <a16:creationId xmlns:a16="http://schemas.microsoft.com/office/drawing/2014/main" id="{E04575D4-40E0-482F-97A3-0B78EDC1A73F}"/>
              </a:ext>
            </a:extLst>
          </p:cNvPr>
          <p:cNvSpPr txBox="1"/>
          <p:nvPr/>
        </p:nvSpPr>
        <p:spPr>
          <a:xfrm>
            <a:off x="4237037" y="6200461"/>
            <a:ext cx="7391400" cy="794064"/>
          </a:xfrm>
          <a:prstGeom prst="rect">
            <a:avLst/>
          </a:prstGeom>
          <a:noFill/>
        </p:spPr>
        <p:txBody>
          <a:bodyPr wrap="square" lIns="182880" tIns="146304" rIns="182880" bIns="146304" rtlCol="0">
            <a:spAutoFit/>
          </a:bodyPr>
          <a:lstStyle/>
          <a:p>
            <a:r>
              <a:rPr lang="en-US" i="1" dirty="0"/>
              <a:t>Wikipedia: Active learning (machine learning)</a:t>
            </a:r>
            <a:endParaRPr lang="en-US" sz="1600" i="1" dirty="0">
              <a:gradFill>
                <a:gsLst>
                  <a:gs pos="2917">
                    <a:schemeClr val="tx1"/>
                  </a:gs>
                  <a:gs pos="30000">
                    <a:schemeClr val="tx1"/>
                  </a:gs>
                </a:gsLst>
                <a:lin ang="5400000" scaled="0"/>
              </a:gradFill>
            </a:endParaRPr>
          </a:p>
          <a:p>
            <a:pPr>
              <a:lnSpc>
                <a:spcPct val="90000"/>
              </a:lnSpc>
              <a:spcAft>
                <a:spcPts val="600"/>
              </a:spcAft>
            </a:pPr>
            <a:r>
              <a:rPr lang="en-US" sz="1600" dirty="0">
                <a:gradFill>
                  <a:gsLst>
                    <a:gs pos="2917">
                      <a:schemeClr val="tx1"/>
                    </a:gs>
                    <a:gs pos="30000">
                      <a:schemeClr val="tx1"/>
                    </a:gs>
                  </a:gsLst>
                  <a:lin ang="5400000" scaled="0"/>
                </a:gradFill>
                <a:hlinkClick r:id="rId7"/>
              </a:rPr>
              <a:t>https://en.wikipedia.org/w/index.php?title=Active_learning_(machine_learning)</a:t>
            </a:r>
            <a:endParaRPr lang="en-US" sz="16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966958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BF14A-D530-4733-B1E2-8229B55AEC1C}"/>
              </a:ext>
            </a:extLst>
          </p:cNvPr>
          <p:cNvSpPr>
            <a:spLocks noGrp="1"/>
          </p:cNvSpPr>
          <p:nvPr>
            <p:ph type="title"/>
          </p:nvPr>
        </p:nvSpPr>
        <p:spPr>
          <a:xfrm>
            <a:off x="274638" y="2125662"/>
            <a:ext cx="11887200" cy="4616648"/>
          </a:xfrm>
        </p:spPr>
        <p:txBody>
          <a:bodyPr/>
          <a:lstStyle/>
          <a:p>
            <a:r>
              <a:rPr lang="en-US" dirty="0">
                <a:solidFill>
                  <a:schemeClr val="accent1">
                    <a:lumMod val="75000"/>
                  </a:schemeClr>
                </a:solidFill>
              </a:rPr>
              <a:t>Use Case 1:</a:t>
            </a:r>
            <a:br>
              <a:rPr lang="en-US" dirty="0">
                <a:solidFill>
                  <a:schemeClr val="accent1">
                    <a:lumMod val="75000"/>
                  </a:schemeClr>
                </a:solidFill>
              </a:rPr>
            </a:br>
            <a:r>
              <a:rPr lang="en-US" dirty="0">
                <a:solidFill>
                  <a:schemeClr val="accent1">
                    <a:lumMod val="75000"/>
                  </a:schemeClr>
                </a:solidFill>
              </a:rPr>
              <a:t>active learning for text classification</a:t>
            </a:r>
            <a:br>
              <a:rPr lang="en-US" dirty="0"/>
            </a:br>
            <a:br>
              <a:rPr lang="en-US" dirty="0"/>
            </a:br>
            <a:r>
              <a:rPr lang="en-US" sz="3200" dirty="0"/>
              <a:t>data, data everywhere</a:t>
            </a:r>
          </a:p>
        </p:txBody>
      </p:sp>
    </p:spTree>
    <p:extLst>
      <p:ext uri="{BB962C8B-B14F-4D97-AF65-F5344CB8AC3E}">
        <p14:creationId xmlns:p14="http://schemas.microsoft.com/office/powerpoint/2010/main" val="2207546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1A6D72-0F19-4304-91A5-1DC79661E439}"/>
              </a:ext>
            </a:extLst>
          </p:cNvPr>
          <p:cNvSpPr>
            <a:spLocks noGrp="1"/>
          </p:cNvSpPr>
          <p:nvPr>
            <p:ph type="title"/>
          </p:nvPr>
        </p:nvSpPr>
        <p:spPr>
          <a:xfrm>
            <a:off x="597674" y="156780"/>
            <a:ext cx="3659966" cy="2373668"/>
          </a:xfrm>
        </p:spPr>
        <p:txBody>
          <a:bodyPr/>
          <a:lstStyle/>
          <a:p>
            <a:r>
              <a:rPr lang="en-US" dirty="0"/>
              <a:t>Wikipedia detox dataset</a:t>
            </a:r>
          </a:p>
        </p:txBody>
      </p:sp>
      <p:pic>
        <p:nvPicPr>
          <p:cNvPr id="4" name="Picture 3">
            <a:extLst>
              <a:ext uri="{FF2B5EF4-FFF2-40B4-BE49-F238E27FC236}">
                <a16:creationId xmlns:a16="http://schemas.microsoft.com/office/drawing/2014/main" id="{BFE1AF5C-CDFD-4867-B82E-A9278EBC00A3}"/>
              </a:ext>
            </a:extLst>
          </p:cNvPr>
          <p:cNvPicPr>
            <a:picLocks noChangeAspect="1"/>
          </p:cNvPicPr>
          <p:nvPr/>
        </p:nvPicPr>
        <p:blipFill>
          <a:blip r:embed="rId3"/>
          <a:stretch>
            <a:fillRect/>
          </a:stretch>
        </p:blipFill>
        <p:spPr>
          <a:xfrm>
            <a:off x="4629938" y="96106"/>
            <a:ext cx="6783457" cy="1524000"/>
          </a:xfrm>
          <a:prstGeom prst="rect">
            <a:avLst/>
          </a:prstGeom>
        </p:spPr>
      </p:pic>
      <p:sp>
        <p:nvSpPr>
          <p:cNvPr id="5" name="Rectangle 4">
            <a:extLst>
              <a:ext uri="{FF2B5EF4-FFF2-40B4-BE49-F238E27FC236}">
                <a16:creationId xmlns:a16="http://schemas.microsoft.com/office/drawing/2014/main" id="{07D07A58-1F67-4620-A980-FE0EC5ACD1C9}"/>
              </a:ext>
            </a:extLst>
          </p:cNvPr>
          <p:cNvSpPr/>
          <p:nvPr/>
        </p:nvSpPr>
        <p:spPr>
          <a:xfrm>
            <a:off x="9750644" y="1515668"/>
            <a:ext cx="2383986" cy="369332"/>
          </a:xfrm>
          <a:prstGeom prst="rect">
            <a:avLst/>
          </a:prstGeom>
        </p:spPr>
        <p:txBody>
          <a:bodyPr wrap="none">
            <a:spAutoFit/>
          </a:bodyPr>
          <a:lstStyle/>
          <a:p>
            <a:r>
              <a:rPr lang="en-US" dirty="0">
                <a:solidFill>
                  <a:srgbClr val="000000"/>
                </a:solidFill>
                <a:latin typeface="Lucida Grande"/>
              </a:rPr>
              <a:t> </a:t>
            </a:r>
            <a:r>
              <a:rPr lang="en-US" b="1" dirty="0">
                <a:solidFill>
                  <a:srgbClr val="000000"/>
                </a:solidFill>
                <a:latin typeface="Lucida Grande"/>
                <a:hlinkClick r:id="rId4"/>
              </a:rPr>
              <a:t>arXiv:1610.08914v2</a:t>
            </a:r>
            <a:endParaRPr lang="en-US" dirty="0"/>
          </a:p>
        </p:txBody>
      </p:sp>
      <p:sp>
        <p:nvSpPr>
          <p:cNvPr id="8" name="Oval 7">
            <a:extLst>
              <a:ext uri="{FF2B5EF4-FFF2-40B4-BE49-F238E27FC236}">
                <a16:creationId xmlns:a16="http://schemas.microsoft.com/office/drawing/2014/main" id="{3DDDC130-CBAD-4AC6-A949-0083918544DF}"/>
              </a:ext>
            </a:extLst>
          </p:cNvPr>
          <p:cNvSpPr/>
          <p:nvPr/>
        </p:nvSpPr>
        <p:spPr bwMode="auto">
          <a:xfrm>
            <a:off x="827457" y="3525891"/>
            <a:ext cx="3200400" cy="1260598"/>
          </a:xfrm>
          <a:prstGeom prst="ellipse">
            <a:avLst/>
          </a:prstGeom>
          <a:solidFill>
            <a:schemeClr val="accent3">
              <a:lumMod val="40000"/>
              <a:lumOff val="6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800" b="1" dirty="0">
                <a:gradFill>
                  <a:gsLst>
                    <a:gs pos="0">
                      <a:srgbClr val="FFFFFF"/>
                    </a:gs>
                    <a:gs pos="100000">
                      <a:srgbClr val="FFFFFF"/>
                    </a:gs>
                  </a:gsLst>
                  <a:lin ang="5400000" scaled="0"/>
                </a:gradFill>
              </a:rPr>
              <a:t>115k labeled cases</a:t>
            </a:r>
          </a:p>
        </p:txBody>
      </p:sp>
      <p:sp>
        <p:nvSpPr>
          <p:cNvPr id="9" name="Oval 8">
            <a:extLst>
              <a:ext uri="{FF2B5EF4-FFF2-40B4-BE49-F238E27FC236}">
                <a16:creationId xmlns:a16="http://schemas.microsoft.com/office/drawing/2014/main" id="{FAC0BABB-2C9B-450F-B8C4-D55B68064CC8}"/>
              </a:ext>
            </a:extLst>
          </p:cNvPr>
          <p:cNvSpPr/>
          <p:nvPr/>
        </p:nvSpPr>
        <p:spPr bwMode="auto">
          <a:xfrm>
            <a:off x="827457" y="5630862"/>
            <a:ext cx="3200400" cy="1260598"/>
          </a:xfrm>
          <a:prstGeom prst="ellipse">
            <a:avLst/>
          </a:prstGeom>
          <a:solidFill>
            <a:schemeClr val="accent3">
              <a:lumMod val="40000"/>
              <a:lumOff val="6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800" b="1" dirty="0">
                <a:gradFill>
                  <a:gsLst>
                    <a:gs pos="0">
                      <a:srgbClr val="FFFFFF"/>
                    </a:gs>
                    <a:gs pos="100000">
                      <a:srgbClr val="FFFFFF"/>
                    </a:gs>
                  </a:gsLst>
                  <a:lin ang="5400000" scaled="0"/>
                </a:gradFill>
              </a:rPr>
              <a:t>95M unlabeled cases</a:t>
            </a:r>
          </a:p>
        </p:txBody>
      </p:sp>
      <p:sp>
        <p:nvSpPr>
          <p:cNvPr id="10" name="Oval 9">
            <a:extLst>
              <a:ext uri="{FF2B5EF4-FFF2-40B4-BE49-F238E27FC236}">
                <a16:creationId xmlns:a16="http://schemas.microsoft.com/office/drawing/2014/main" id="{F7C3E99D-4694-4029-97F9-D9D376615ECB}"/>
              </a:ext>
            </a:extLst>
          </p:cNvPr>
          <p:cNvSpPr/>
          <p:nvPr/>
        </p:nvSpPr>
        <p:spPr bwMode="auto">
          <a:xfrm>
            <a:off x="5628057" y="5065252"/>
            <a:ext cx="3430182" cy="1260598"/>
          </a:xfrm>
          <a:prstGeom prst="ellipse">
            <a:avLst/>
          </a:prstGeom>
          <a:solidFill>
            <a:schemeClr val="accent3">
              <a:lumMod val="40000"/>
              <a:lumOff val="6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800" b="1" dirty="0">
                <a:gradFill>
                  <a:gsLst>
                    <a:gs pos="0">
                      <a:srgbClr val="FFFFFF"/>
                    </a:gs>
                    <a:gs pos="100000">
                      <a:srgbClr val="FFFFFF"/>
                    </a:gs>
                  </a:gsLst>
                  <a:lin ang="5400000" scaled="0"/>
                </a:gradFill>
              </a:rPr>
              <a:t>Test set</a:t>
            </a:r>
          </a:p>
          <a:p>
            <a:pPr algn="ctr" defTabSz="932472" fontAlgn="base">
              <a:spcBef>
                <a:spcPct val="0"/>
              </a:spcBef>
              <a:spcAft>
                <a:spcPct val="0"/>
              </a:spcAft>
            </a:pPr>
            <a:r>
              <a:rPr lang="en-US" sz="2800" b="1" dirty="0">
                <a:gradFill>
                  <a:gsLst>
                    <a:gs pos="0">
                      <a:srgbClr val="FFFFFF"/>
                    </a:gs>
                    <a:gs pos="100000">
                      <a:srgbClr val="FFFFFF"/>
                    </a:gs>
                  </a:gsLst>
                  <a:lin ang="5400000" scaled="0"/>
                </a:gradFill>
              </a:rPr>
              <a:t>(10k)</a:t>
            </a:r>
          </a:p>
        </p:txBody>
      </p:sp>
      <p:sp>
        <p:nvSpPr>
          <p:cNvPr id="11" name="Oval 10">
            <a:extLst>
              <a:ext uri="{FF2B5EF4-FFF2-40B4-BE49-F238E27FC236}">
                <a16:creationId xmlns:a16="http://schemas.microsoft.com/office/drawing/2014/main" id="{8B35730A-8B17-43E5-B851-2A446C4E89F1}"/>
              </a:ext>
            </a:extLst>
          </p:cNvPr>
          <p:cNvSpPr/>
          <p:nvPr/>
        </p:nvSpPr>
        <p:spPr bwMode="auto">
          <a:xfrm>
            <a:off x="5628057" y="1900149"/>
            <a:ext cx="3430182" cy="1260598"/>
          </a:xfrm>
          <a:prstGeom prst="ellipse">
            <a:avLst/>
          </a:prstGeom>
          <a:solidFill>
            <a:schemeClr val="accent3">
              <a:lumMod val="40000"/>
              <a:lumOff val="6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800" b="1" dirty="0">
                <a:gradFill>
                  <a:gsLst>
                    <a:gs pos="0">
                      <a:srgbClr val="FFFFFF"/>
                    </a:gs>
                    <a:gs pos="100000">
                      <a:srgbClr val="FFFFFF"/>
                    </a:gs>
                  </a:gsLst>
                  <a:lin ang="5400000" scaled="0"/>
                </a:gradFill>
              </a:rPr>
              <a:t>Preliminary training set</a:t>
            </a:r>
          </a:p>
          <a:p>
            <a:pPr algn="ctr" defTabSz="932472" fontAlgn="base">
              <a:spcBef>
                <a:spcPct val="0"/>
              </a:spcBef>
              <a:spcAft>
                <a:spcPct val="0"/>
              </a:spcAft>
            </a:pPr>
            <a:r>
              <a:rPr lang="en-US" sz="2800" b="1" dirty="0">
                <a:gradFill>
                  <a:gsLst>
                    <a:gs pos="0">
                      <a:srgbClr val="FFFFFF"/>
                    </a:gs>
                    <a:gs pos="100000">
                      <a:srgbClr val="FFFFFF"/>
                    </a:gs>
                  </a:gsLst>
                  <a:lin ang="5400000" scaled="0"/>
                </a:gradFill>
              </a:rPr>
              <a:t>(40 cases)</a:t>
            </a:r>
          </a:p>
        </p:txBody>
      </p:sp>
      <p:sp>
        <p:nvSpPr>
          <p:cNvPr id="12" name="Oval 11">
            <a:extLst>
              <a:ext uri="{FF2B5EF4-FFF2-40B4-BE49-F238E27FC236}">
                <a16:creationId xmlns:a16="http://schemas.microsoft.com/office/drawing/2014/main" id="{213CDB10-556E-420C-82F1-964C14ECD8FB}"/>
              </a:ext>
            </a:extLst>
          </p:cNvPr>
          <p:cNvSpPr/>
          <p:nvPr/>
        </p:nvSpPr>
        <p:spPr bwMode="auto">
          <a:xfrm>
            <a:off x="5628056" y="3439510"/>
            <a:ext cx="3430183" cy="1260598"/>
          </a:xfrm>
          <a:prstGeom prst="ellipse">
            <a:avLst/>
          </a:prstGeom>
          <a:solidFill>
            <a:schemeClr val="accent3">
              <a:lumMod val="40000"/>
              <a:lumOff val="6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800" b="1" dirty="0">
                <a:gradFill>
                  <a:gsLst>
                    <a:gs pos="0">
                      <a:srgbClr val="FFFFFF"/>
                    </a:gs>
                    <a:gs pos="100000">
                      <a:srgbClr val="FFFFFF"/>
                    </a:gs>
                  </a:gsLst>
                  <a:lin ang="5400000" scaled="0"/>
                </a:gradFill>
              </a:rPr>
              <a:t>Pseudo-unlabeled cases</a:t>
            </a:r>
          </a:p>
          <a:p>
            <a:pPr algn="ctr" defTabSz="932472" fontAlgn="base">
              <a:spcBef>
                <a:spcPct val="0"/>
              </a:spcBef>
              <a:spcAft>
                <a:spcPct val="0"/>
              </a:spcAft>
            </a:pPr>
            <a:r>
              <a:rPr lang="en-US" sz="2800" b="1" dirty="0">
                <a:gradFill>
                  <a:gsLst>
                    <a:gs pos="0">
                      <a:srgbClr val="FFFFFF"/>
                    </a:gs>
                    <a:gs pos="100000">
                      <a:srgbClr val="FFFFFF"/>
                    </a:gs>
                  </a:gsLst>
                  <a:lin ang="5400000" scaled="0"/>
                </a:gradFill>
              </a:rPr>
              <a:t>(105k)</a:t>
            </a:r>
          </a:p>
        </p:txBody>
      </p:sp>
      <p:cxnSp>
        <p:nvCxnSpPr>
          <p:cNvPr id="19" name="Straight Arrow Connector 18">
            <a:extLst>
              <a:ext uri="{FF2B5EF4-FFF2-40B4-BE49-F238E27FC236}">
                <a16:creationId xmlns:a16="http://schemas.microsoft.com/office/drawing/2014/main" id="{18022030-AD8F-489B-8E0C-91C0564EEE16}"/>
              </a:ext>
            </a:extLst>
          </p:cNvPr>
          <p:cNvCxnSpPr>
            <a:cxnSpLocks/>
            <a:stCxn id="8" idx="6"/>
            <a:endCxn id="12" idx="2"/>
          </p:cNvCxnSpPr>
          <p:nvPr/>
        </p:nvCxnSpPr>
        <p:spPr>
          <a:xfrm flipV="1">
            <a:off x="4027857" y="4069809"/>
            <a:ext cx="1600199" cy="86381"/>
          </a:xfrm>
          <a:prstGeom prst="straightConnector1">
            <a:avLst/>
          </a:prstGeom>
          <a:ln w="38100">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AB710D2F-6E0E-49FE-ACF8-9D365C5A5426}"/>
              </a:ext>
            </a:extLst>
          </p:cNvPr>
          <p:cNvCxnSpPr>
            <a:cxnSpLocks/>
            <a:stCxn id="8" idx="6"/>
            <a:endCxn id="11" idx="2"/>
          </p:cNvCxnSpPr>
          <p:nvPr/>
        </p:nvCxnSpPr>
        <p:spPr>
          <a:xfrm flipV="1">
            <a:off x="4027857" y="2530448"/>
            <a:ext cx="1600200" cy="1625742"/>
          </a:xfrm>
          <a:prstGeom prst="straightConnector1">
            <a:avLst/>
          </a:prstGeom>
          <a:ln w="38100">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F8553B17-EB8C-4727-8306-66A3BFB20A67}"/>
              </a:ext>
            </a:extLst>
          </p:cNvPr>
          <p:cNvCxnSpPr>
            <a:cxnSpLocks/>
            <a:stCxn id="8" idx="6"/>
            <a:endCxn id="10" idx="2"/>
          </p:cNvCxnSpPr>
          <p:nvPr/>
        </p:nvCxnSpPr>
        <p:spPr>
          <a:xfrm>
            <a:off x="4027857" y="4156190"/>
            <a:ext cx="1600200" cy="1539361"/>
          </a:xfrm>
          <a:prstGeom prst="straightConnector1">
            <a:avLst/>
          </a:prstGeom>
          <a:ln w="38100">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22249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5-50166_Machine_Learning_AI_&amp;_Data_Science_Conference_Template">
  <a:themeElements>
    <a:clrScheme name="MLA&amp;DS">
      <a:dk1>
        <a:srgbClr val="505050"/>
      </a:dk1>
      <a:lt1>
        <a:srgbClr val="FFFFFF"/>
      </a:lt1>
      <a:dk2>
        <a:srgbClr val="A80000"/>
      </a:dk2>
      <a:lt2>
        <a:srgbClr val="E6E6E6"/>
      </a:lt2>
      <a:accent1>
        <a:srgbClr val="A80000"/>
      </a:accent1>
      <a:accent2>
        <a:srgbClr val="080808"/>
      </a:accent2>
      <a:accent3>
        <a:srgbClr val="505050"/>
      </a:accent3>
      <a:accent4>
        <a:srgbClr val="002050"/>
      </a:accent4>
      <a:accent5>
        <a:srgbClr val="D83B01"/>
      </a:accent5>
      <a:accent6>
        <a:srgbClr val="737373"/>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achine_Learning_AI_Data_Science_Conference_16x9_Template.potx" id="{478BF69B-7207-454D-A2B3-A99948846C7A}" vid="{9A4B171A-AA92-4439-96C1-274DD774861A}"/>
    </a:ext>
  </a:extLst>
</a:theme>
</file>

<file path=ppt/theme/theme2.xml><?xml version="1.0" encoding="utf-8"?>
<a:theme xmlns:a="http://schemas.openxmlformats.org/drawingml/2006/main" name="Internal Group_Blue_16x9_2013_06">
  <a:themeElements>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3F03E888-3CD7-48A0-94F4-EE06EA3CF136}" vid="{411228DF-A77E-4458-8F87-7E22C1283EBE}"/>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PresentationsDoc" ma:contentTypeID="0x010100A584695755FE764EB25B07353E74077C00D779C3CEF1177A4F8B41F96DF87A1F66" ma:contentTypeVersion="29" ma:contentTypeDescription="" ma:contentTypeScope="" ma:versionID="bc0165f08afb8fb58dc89969b329b48b">
  <xsd:schema xmlns:xsd="http://www.w3.org/2001/XMLSchema" xmlns:xs="http://www.w3.org/2001/XMLSchema" xmlns:p="http://schemas.microsoft.com/office/2006/metadata/properties" xmlns:ns1="http://schemas.microsoft.com/sharepoint/v3" xmlns:ns2="04e01bb1-6d80-42e9-ae53-416b1e8aa845" xmlns:ns3="230e9df3-be65-4c73-a93b-d1236ebd677e" xmlns:ns5="e889e55c-35cf-43c7-aaf4-cf2500919dd8" targetNamespace="http://schemas.microsoft.com/office/2006/metadata/properties" ma:root="true" ma:fieldsID="1871bda11c5b84277cb29a8dbd7968a9" ns1:_="" ns2:_="" ns3:_="" ns5:_="">
    <xsd:import namespace="http://schemas.microsoft.com/sharepoint/v3"/>
    <xsd:import namespace="04e01bb1-6d80-42e9-ae53-416b1e8aa845"/>
    <xsd:import namespace="230e9df3-be65-4c73-a93b-d1236ebd677e"/>
    <xsd:import namespace="e889e55c-35cf-43c7-aaf4-cf2500919dd8"/>
    <xsd:element name="properties">
      <xsd:complexType>
        <xsd:sequence>
          <xsd:element name="documentManagement">
            <xsd:complexType>
              <xsd:all>
                <xsd:element ref="ns2:e349cd3f156b4e7d8653c9cd4f2d8fb4" minOccurs="0"/>
                <xsd:element ref="ns3:TaxCatchAll" minOccurs="0"/>
                <xsd:element ref="ns3:TaxCatchAllLabel" minOccurs="0"/>
                <xsd:element ref="ns2:g60601ae6c3e4c409eb6a70077dda16d" minOccurs="0"/>
                <xsd:element ref="ns2:l61c8586195b4657a1f710a539f9bc3a" minOccurs="0"/>
                <xsd:element ref="ns2:Event_x0020_Start_x0020_Date" minOccurs="0"/>
                <xsd:element ref="ns2:Event_x0020_End_x0020_Date" minOccurs="0"/>
                <xsd:element ref="ns2:Presentation_x0020_Date" minOccurs="0"/>
                <xsd:element ref="ns2:MS_x0020_Speaker" minOccurs="0"/>
                <xsd:element ref="ns2:External_x0020_Speaker" minOccurs="0"/>
                <xsd:element ref="ns2:e6bd9c8ce3ed4fe68161c78952f36fbc" minOccurs="0"/>
                <xsd:element ref="ns2:c2f1b796fca04ddbb48af271e99c8750" minOccurs="0"/>
                <xsd:element ref="ns2:Session_x0020_Code" minOccurs="0"/>
                <xsd:element ref="ns2:MS_x0020_Content_x0020_Owner" minOccurs="0"/>
                <xsd:element ref="ns2:a645af38eebb4a1ea4744f163c56ea26" minOccurs="0"/>
                <xsd:element ref="ns2:fb4e50409e3b4517bb965b3c7125e153" minOccurs="0"/>
                <xsd:element ref="ns1:AverageRating" minOccurs="0"/>
                <xsd:element ref="ns1:RatingCount" minOccurs="0"/>
                <xsd:element ref="ns1:LikesCount" minOccurs="0"/>
                <xsd:element ref="ns3:TaxKeywordTaxHTField" minOccurs="0"/>
                <xsd:element ref="ns2:SharedWithUsers" minOccurs="0"/>
                <xsd:element ref="ns2:SharedWithDetails" minOccurs="0"/>
                <xsd:element ref="ns5:_x0062_bc8" minOccurs="0"/>
                <xsd:element ref="ns2:LastSharedByUser" minOccurs="0"/>
                <xsd:element ref="ns2:LastSharedByTime" minOccurs="0"/>
                <xsd:element ref="ns5:MediaServiceMetadata" minOccurs="0"/>
                <xsd:element ref="ns5:MediaServiceFastMetadata"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31" nillable="true" ma:displayName="Rating (0-5)" ma:decimals="2" ma:description="Average value of all the ratings that have been submitted" ma:internalName="AverageRating" ma:readOnly="true">
      <xsd:simpleType>
        <xsd:restriction base="dms:Number"/>
      </xsd:simpleType>
    </xsd:element>
    <xsd:element name="RatingCount" ma:index="32" nillable="true" ma:displayName="Number of Ratings" ma:decimals="0" ma:description="Number of ratings submitted" ma:internalName="RatingCount" ma:readOnly="true">
      <xsd:simpleType>
        <xsd:restriction base="dms:Number"/>
      </xsd:simpleType>
    </xsd:element>
    <xsd:element name="LikesCount" ma:index="33" nillable="true" ma:displayName="Number of Likes" ma:internalName="LikesCount">
      <xsd:simpleType>
        <xsd:restriction base="dms:Unknown"/>
      </xsd:simpleType>
    </xsd:element>
    <xsd:element name="_ip_UnifiedCompliancePolicyProperties" ma:index="44" nillable="true" ma:displayName="Unified Compliance Policy Properties" ma:description="" ma:hidden="true" ma:internalName="_ip_UnifiedCompliancePolicyProperties">
      <xsd:simpleType>
        <xsd:restriction base="dms:Note"/>
      </xsd:simpleType>
    </xsd:element>
    <xsd:element name="_ip_UnifiedCompliancePolicyUIAction" ma:index="45" nillable="true" ma:displayName="Unified Compliance Policy UI Action" ma:descrip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4e01bb1-6d80-42e9-ae53-416b1e8aa845" elementFormDefault="qualified">
    <xsd:import namespace="http://schemas.microsoft.com/office/2006/documentManagement/types"/>
    <xsd:import namespace="http://schemas.microsoft.com/office/infopath/2007/PartnerControls"/>
    <xsd:element name="e349cd3f156b4e7d8653c9cd4f2d8fb4" ma:index="8" nillable="true" ma:taxonomy="true" ma:internalName="e349cd3f156b4e7d8653c9cd4f2d8fb4" ma:taxonomyFieldName="Event_x0020_Name" ma:displayName="Event Name" ma:default="" ma:fieldId="{e349cd3f-156b-4e7d-8653-c9cd4f2d8fb4}" ma:sspId="e385fb40-52d4-4fae-9c5b-3e8ff8a5878e" ma:termSetId="32cfb7b5-aebe-4989-95ed-0d5619f5d6c0" ma:anchorId="eaa4d92a-3824-4a49-92be-7ef169e4e325" ma:open="false" ma:isKeyword="false">
      <xsd:complexType>
        <xsd:sequence>
          <xsd:element ref="pc:Terms" minOccurs="0" maxOccurs="1"/>
        </xsd:sequence>
      </xsd:complexType>
    </xsd:element>
    <xsd:element name="g60601ae6c3e4c409eb6a70077dda16d" ma:index="12" nillable="true" ma:taxonomy="true" ma:internalName="g60601ae6c3e4c409eb6a70077dda16d" ma:taxonomyFieldName="Event_x0020_Location" ma:displayName="Event Location" ma:default="" ma:fieldId="{060601ae-6c3e-4c40-9eb6-a70077dda16d}" ma:sspId="e385fb40-52d4-4fae-9c5b-3e8ff8a5878e" ma:termSetId="ff02addd-433e-4baa-a831-22be402789db" ma:anchorId="00000000-0000-0000-0000-000000000000" ma:open="false" ma:isKeyword="false">
      <xsd:complexType>
        <xsd:sequence>
          <xsd:element ref="pc:Terms" minOccurs="0" maxOccurs="1"/>
        </xsd:sequence>
      </xsd:complexType>
    </xsd:element>
    <xsd:element name="l61c8586195b4657a1f710a539f9bc3a" ma:index="14" nillable="true" ma:taxonomy="true" ma:internalName="l61c8586195b4657a1f710a539f9bc3a" ma:taxonomyFieldName="Event_x0020_Venue" ma:displayName="Event Venue" ma:default="" ma:fieldId="{561c8586-195b-4657-a1f7-10a539f9bc3a}" ma:sspId="e385fb40-52d4-4fae-9c5b-3e8ff8a5878e" ma:termSetId="ff02addd-433e-4baa-a831-22be402789db" ma:anchorId="d989be80-0593-11e1-be50-0800200c9a66" ma:open="false" ma:isKeyword="false">
      <xsd:complexType>
        <xsd:sequence>
          <xsd:element ref="pc:Terms" minOccurs="0" maxOccurs="1"/>
        </xsd:sequence>
      </xsd:complexType>
    </xsd:element>
    <xsd:element name="Event_x0020_Start_x0020_Date" ma:index="16" nillable="true" ma:displayName="Event Start Date" ma:format="DateOnly" ma:internalName="Event_x0020_Start_x0020_Date">
      <xsd:simpleType>
        <xsd:restriction base="dms:DateTime"/>
      </xsd:simpleType>
    </xsd:element>
    <xsd:element name="Event_x0020_End_x0020_Date" ma:index="17" nillable="true" ma:displayName="Event End Date" ma:format="DateOnly" ma:internalName="Event_x0020_End_x0020_Date">
      <xsd:simpleType>
        <xsd:restriction base="dms:DateTime"/>
      </xsd:simpleType>
    </xsd:element>
    <xsd:element name="Presentation_x0020_Date" ma:index="18" nillable="true" ma:displayName="Presentation Date" ma:format="DateOnly" ma:internalName="Presentation_x0020_Date">
      <xsd:simpleType>
        <xsd:restriction base="dms:DateTime"/>
      </xsd:simpleType>
    </xsd:element>
    <xsd:element name="MS_x0020_Speaker" ma:index="19" nillable="true" ma:displayName="MS Speaker" ma:list="UserInfo" ma:SharePointGroup="0" ma:internalName="MS_x0020_Speaker"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20" nillable="true" ma:displayName="External Speaker" ma:internalName="External_x0020_Speaker">
      <xsd:simpleType>
        <xsd:restriction base="dms:Text">
          <xsd:maxLength value="255"/>
        </xsd:restriction>
      </xsd:simpleType>
    </xsd:element>
    <xsd:element name="e6bd9c8ce3ed4fe68161c78952f36fbc" ma:index="21" nillable="true" ma:taxonomy="true" ma:internalName="e6bd9c8ce3ed4fe68161c78952f36fbc" ma:taxonomyFieldName="Product" ma:displayName="Product" ma:default="" ma:fieldId="{e6bd9c8c-e3ed-4fe6-8161-c78952f36fbc}" ma:taxonomyMulti="true" ma:sspId="e385fb40-52d4-4fae-9c5b-3e8ff8a5878e" ma:termSetId="e8298524-23d5-441d-8e61-21bed1c2c470" ma:anchorId="00000000-0000-0000-0000-000000000000" ma:open="false" ma:isKeyword="false">
      <xsd:complexType>
        <xsd:sequence>
          <xsd:element ref="pc:Terms" minOccurs="0" maxOccurs="1"/>
        </xsd:sequence>
      </xsd:complexType>
    </xsd:element>
    <xsd:element name="c2f1b796fca04ddbb48af271e99c8750" ma:index="23" nillable="true" ma:taxonomy="true" ma:internalName="c2f1b796fca04ddbb48af271e99c8750" ma:taxonomyFieldName="Campaign" ma:displayName="Campaign" ma:default="" ma:fieldId="{c2f1b796-fca0-4ddb-b48a-f271e99c8750}" ma:taxonomyMulti="true" ma:sspId="e385fb40-52d4-4fae-9c5b-3e8ff8a5878e" ma:termSetId="eb6054b1-3a98-4c79-97b4-d20150dd266e" ma:anchorId="a7bf803d-fc4f-4bb4-903c-88e76437cc17" ma:open="false" ma:isKeyword="false">
      <xsd:complexType>
        <xsd:sequence>
          <xsd:element ref="pc:Terms" minOccurs="0" maxOccurs="1"/>
        </xsd:sequence>
      </xsd:complexType>
    </xsd:element>
    <xsd:element name="Session_x0020_Code" ma:index="25" nillable="true" ma:displayName="Session Code" ma:internalName="Session_x0020_Code">
      <xsd:simpleType>
        <xsd:restriction base="dms:Text">
          <xsd:maxLength value="255"/>
        </xsd:restriction>
      </xsd:simpleType>
    </xsd:element>
    <xsd:element name="MS_x0020_Content_x0020_Owner" ma:index="26"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a645af38eebb4a1ea4744f163c56ea26" ma:index="27" nillable="true" ma:taxonomy="true" ma:internalName="a645af38eebb4a1ea4744f163c56ea26" ma:taxonomyFieldName="Track" ma:displayName="Track" ma:default="" ma:fieldId="{a645af38-eebb-4a1e-a474-4f163c56ea26}" ma:sspId="e385fb40-52d4-4fae-9c5b-3e8ff8a5878e" ma:termSetId="c41d04fa-0c93-454c-bbda-19a0dbc9ce57" ma:anchorId="00000000-0000-0000-0000-000000000000" ma:open="true" ma:isKeyword="false">
      <xsd:complexType>
        <xsd:sequence>
          <xsd:element ref="pc:Terms" minOccurs="0" maxOccurs="1"/>
        </xsd:sequence>
      </xsd:complexType>
    </xsd:element>
    <xsd:element name="fb4e50409e3b4517bb965b3c7125e153" ma:index="29" nillable="true" ma:taxonomy="true" ma:internalName="fb4e50409e3b4517bb965b3c7125e153" ma:taxonomyFieldName="Audience1" ma:displayName="Audience" ma:default="" ma:fieldId="{fb4e5040-9e3b-4517-bb96-5b3c7125e153}" ma:taxonomyMulti="true" ma:sspId="e385fb40-52d4-4fae-9c5b-3e8ff8a5878e" ma:termSetId="02c0b350-7782-44ed-b079-a5ef0c1b9fe9" ma:anchorId="00000000-0000-0000-0000-000000000000" ma:open="false" ma:isKeyword="false">
      <xsd:complexType>
        <xsd:sequence>
          <xsd:element ref="pc:Terms" minOccurs="0" maxOccurs="1"/>
        </xsd:sequence>
      </xsd:complexType>
    </xsd:element>
    <xsd:element name="SharedWithUsers" ma:index="37"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38" nillable="true" ma:displayName="Shared With Details" ma:description="" ma:internalName="SharedWithDetails" ma:readOnly="true">
      <xsd:simpleType>
        <xsd:restriction base="dms:Note">
          <xsd:maxLength value="255"/>
        </xsd:restriction>
      </xsd:simpleType>
    </xsd:element>
    <xsd:element name="LastSharedByUser" ma:index="40" nillable="true" ma:displayName="Last Shared By User" ma:description="" ma:hidden="true" ma:internalName="LastSharedByUser" ma:readOnly="true">
      <xsd:simpleType>
        <xsd:restriction base="dms:Note"/>
      </xsd:simpleType>
    </xsd:element>
    <xsd:element name="LastSharedByTime" ma:index="41" nillable="true" ma:displayName="Last Shared By Time" ma:description="" ma:hidden="true"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9" nillable="true" ma:displayName="Taxonomy Catch All Column" ma:description="" ma:hidden="true" ma:list="{8508df36-a784-4474-b4a6-3a99ee8c8b37}" ma:internalName="TaxCatchAll" ma:showField="CatchAllData" ma:web="04e01bb1-6d80-42e9-ae53-416b1e8aa845">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description="" ma:hidden="true" ma:list="{8508df36-a784-4474-b4a6-3a99ee8c8b37}" ma:internalName="TaxCatchAllLabel" ma:readOnly="true" ma:showField="CatchAllDataLabel" ma:web="04e01bb1-6d80-42e9-ae53-416b1e8aa845">
      <xsd:complexType>
        <xsd:complexContent>
          <xsd:extension base="dms:MultiChoiceLookup">
            <xsd:sequence>
              <xsd:element name="Value" type="dms:Lookup" maxOccurs="unbounded" minOccurs="0" nillable="true"/>
            </xsd:sequence>
          </xsd:extension>
        </xsd:complexContent>
      </xsd:complexType>
    </xsd:element>
    <xsd:element name="TaxKeywordTaxHTField" ma:index="35"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e889e55c-35cf-43c7-aaf4-cf2500919dd8" elementFormDefault="qualified">
    <xsd:import namespace="http://schemas.microsoft.com/office/2006/documentManagement/types"/>
    <xsd:import namespace="http://schemas.microsoft.com/office/infopath/2007/PartnerControls"/>
    <xsd:element name="_x0062_bc8" ma:index="39" nillable="true" ma:displayName="Person or Group" ma:list="UserInfo" ma:internalName="_x0062_bc8">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MediaServiceMetadata" ma:index="42" nillable="true" ma:displayName="MediaServiceMetadata" ma:description="" ma:hidden="true" ma:internalName="MediaServiceMetadata" ma:readOnly="true">
      <xsd:simpleType>
        <xsd:restriction base="dms:Note"/>
      </xsd:simpleType>
    </xsd:element>
    <xsd:element name="MediaServiceFastMetadata" ma:index="43" nillable="true" ma:displayName="MediaServiceFastMetadata" ma:description=""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ma:index="34"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LikesCount xmlns="http://schemas.microsoft.com/sharepoint/v3" xsi:nil="true"/>
    <_ip_UnifiedCompliancePolicyUIAction xmlns="http://schemas.microsoft.com/sharepoint/v3" xsi:nil="true"/>
    <_ip_UnifiedCompliancePolicyProperties xmlns="http://schemas.microsoft.com/sharepoint/v3" xsi:nil="true"/>
    <TaxKeywordTaxHTField xmlns="230e9df3-be65-4c73-a93b-d1236ebd677e">
      <Terms xmlns="http://schemas.microsoft.com/office/infopath/2007/PartnerControls">
        <TermInfo xmlns="http://schemas.microsoft.com/office/infopath/2007/PartnerControls">
          <TermName xmlns="http://schemas.microsoft.com/office/infopath/2007/PartnerControls">machine learning</TermName>
          <TermId xmlns="http://schemas.microsoft.com/office/infopath/2007/PartnerControls">912b89bd-3197-4d37-838b-dea3c299099a</TermId>
        </TermInfo>
        <TermInfo xmlns="http://schemas.microsoft.com/office/infopath/2007/PartnerControls">
          <TermName xmlns="http://schemas.microsoft.com/office/infopath/2007/PartnerControls">AI ＆ Data Science Conference</TermName>
          <TermId xmlns="http://schemas.microsoft.com/office/infopath/2007/PartnerControls">8f010730-a012-41a8-b19a-7b5a9af03b6a</TermId>
        </TermInfo>
      </Terms>
    </TaxKeywordTaxHTField>
    <TaxCatchAll xmlns="230e9df3-be65-4c73-a93b-d1236ebd677e">
      <Value>69</Value>
      <Value>131</Value>
      <Value>20</Value>
      <Value>72</Value>
      <Value>169</Value>
    </TaxCatchAll>
    <Event_x0020_Start_x0020_Date xmlns="04e01bb1-6d80-42e9-ae53-416b1e8aa845">2017-12-07T00:00:00+00:00</Event_x0020_Start_x0020_Date>
    <External_x0020_Speaker xmlns="04e01bb1-6d80-42e9-ae53-416b1e8aa845" xsi:nil="true"/>
    <Presentation_x0020_Date xmlns="04e01bb1-6d80-42e9-ae53-416b1e8aa845" xsi:nil="true"/>
    <MS_x0020_Content_x0020_Owner xmlns="04e01bb1-6d80-42e9-ae53-416b1e8aa845">
      <UserInfo>
        <DisplayName/>
        <AccountId xsi:nil="true"/>
        <AccountType/>
      </UserInfo>
    </MS_x0020_Content_x0020_Owner>
    <Session_x0020_Code xmlns="04e01bb1-6d80-42e9-ae53-416b1e8aa845" xsi:nil="true"/>
    <Event_x0020_End_x0020_Date xmlns="04e01bb1-6d80-42e9-ae53-416b1e8aa845">2017-12-08T00:00:00+00:00</Event_x0020_End_x0020_Date>
    <MS_x0020_Speaker xmlns="04e01bb1-6d80-42e9-ae53-416b1e8aa845">
      <UserInfo>
        <DisplayName/>
        <AccountId xsi:nil="true"/>
        <AccountType/>
      </UserInfo>
    </MS_x0020_Speaker>
    <_x0062_bc8 xmlns="e889e55c-35cf-43c7-aaf4-cf2500919dd8">
      <UserInfo>
        <DisplayName/>
        <AccountId xsi:nil="true"/>
        <AccountType/>
      </UserInfo>
    </_x0062_bc8>
    <fb4e50409e3b4517bb965b3c7125e153 xmlns="04e01bb1-6d80-42e9-ae53-416b1e8aa845">
      <Terms xmlns="http://schemas.microsoft.com/office/infopath/2007/PartnerControls"/>
    </fb4e50409e3b4517bb965b3c7125e153>
    <l61c8586195b4657a1f710a539f9bc3a xmlns="04e01bb1-6d80-42e9-ae53-416b1e8aa845">
      <Terms xmlns="http://schemas.microsoft.com/office/infopath/2007/PartnerControls">
        <TermInfo xmlns="http://schemas.microsoft.com/office/infopath/2007/PartnerControls">
          <TermName xmlns="http://schemas.microsoft.com/office/infopath/2007/PartnerControls">Microsoft Conference Center</TermName>
          <TermId xmlns="http://schemas.microsoft.com/office/infopath/2007/PartnerControls">9ee5e79d-18a6-44c6-bfde-7021198eb4fc</TermId>
        </TermInfo>
      </Terms>
    </l61c8586195b4657a1f710a539f9bc3a>
    <a645af38eebb4a1ea4744f163c56ea26 xmlns="04e01bb1-6d80-42e9-ae53-416b1e8aa845">
      <Terms xmlns="http://schemas.microsoft.com/office/infopath/2007/PartnerControls"/>
    </a645af38eebb4a1ea4744f163c56ea26>
    <g60601ae6c3e4c409eb6a70077dda16d xmlns="04e01bb1-6d80-42e9-ae53-416b1e8aa845">
      <Terms xmlns="http://schemas.microsoft.com/office/infopath/2007/PartnerControls">
        <TermInfo xmlns="http://schemas.microsoft.com/office/infopath/2007/PartnerControls">
          <TermName xmlns="http://schemas.microsoft.com/office/infopath/2007/PartnerControls">Microsoft Redmond Campus</TermName>
          <TermId xmlns="http://schemas.microsoft.com/office/infopath/2007/PartnerControls">3cd96142-cb30-40de-9c66-cd17f1bb8ca1</TermId>
        </TermInfo>
      </Terms>
    </g60601ae6c3e4c409eb6a70077dda16d>
    <e6bd9c8ce3ed4fe68161c78952f36fbc xmlns="04e01bb1-6d80-42e9-ae53-416b1e8aa845">
      <Terms xmlns="http://schemas.microsoft.com/office/infopath/2007/PartnerControls"/>
    </e6bd9c8ce3ed4fe68161c78952f36fbc>
    <e349cd3f156b4e7d8653c9cd4f2d8fb4 xmlns="04e01bb1-6d80-42e9-ae53-416b1e8aa845">
      <Terms xmlns="http://schemas.microsoft.com/office/infopath/2007/PartnerControls">
        <TermInfo xmlns="http://schemas.microsoft.com/office/infopath/2007/PartnerControls">
          <TermName xmlns="http://schemas.microsoft.com/office/infopath/2007/PartnerControls">Machine Learning, AI and Data Science Conference</TermName>
          <TermId xmlns="http://schemas.microsoft.com/office/infopath/2007/PartnerControls">2f5995e3-1e3d-4c27-96d6-c6c80990926c</TermId>
        </TermInfo>
      </Terms>
    </e349cd3f156b4e7d8653c9cd4f2d8fb4>
    <c2f1b796fca04ddbb48af271e99c8750 xmlns="04e01bb1-6d80-42e9-ae53-416b1e8aa845">
      <Terms xmlns="http://schemas.microsoft.com/office/infopath/2007/PartnerControls"/>
    </c2f1b796fca04ddbb48af271e99c8750>
  </documentManagement>
</p:properties>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1F2A38B6-502D-4D28-8656-FF7623C1030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04e01bb1-6d80-42e9-ae53-416b1e8aa845"/>
    <ds:schemaRef ds:uri="230e9df3-be65-4c73-a93b-d1236ebd677e"/>
    <ds:schemaRef ds:uri="e889e55c-35cf-43c7-aaf4-cf2500919dd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990F116-B58F-4255-B05B-DA3808E0E5C6}">
  <ds:schemaRefs>
    <ds:schemaRef ds:uri="e889e55c-35cf-43c7-aaf4-cf2500919dd8"/>
    <ds:schemaRef ds:uri="http://purl.org/dc/terms/"/>
    <ds:schemaRef ds:uri="http://purl.org/dc/dcmitype/"/>
    <ds:schemaRef ds:uri="04e01bb1-6d80-42e9-ae53-416b1e8aa845"/>
    <ds:schemaRef ds:uri="230e9df3-be65-4c73-a93b-d1236ebd677e"/>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 ds:uri="http://purl.org/dc/elements/1.1/"/>
  </ds:schemaRefs>
</ds:datastoreItem>
</file>

<file path=docProps/app.xml><?xml version="1.0" encoding="utf-8"?>
<Properties xmlns="http://schemas.openxmlformats.org/officeDocument/2006/extended-properties" xmlns:vt="http://schemas.openxmlformats.org/officeDocument/2006/docPropsVTypes">
  <Template>155. Inchiosa_Horton_Paunic_Singliar_Chang</Template>
  <TotalTime>2437</TotalTime>
  <Words>4106</Words>
  <Application>Microsoft Macintosh PowerPoint</Application>
  <PresentationFormat>Custom</PresentationFormat>
  <Paragraphs>492</Paragraphs>
  <Slides>49</Slides>
  <Notes>49</Notes>
  <HiddenSlides>0</HiddenSlides>
  <MMClips>0</MMClips>
  <ScaleCrop>false</ScaleCrop>
  <HeadingPairs>
    <vt:vector size="6" baseType="variant">
      <vt:variant>
        <vt:lpstr>Fonts Used</vt:lpstr>
      </vt:variant>
      <vt:variant>
        <vt:i4>15</vt:i4>
      </vt:variant>
      <vt:variant>
        <vt:lpstr>Theme</vt:lpstr>
      </vt:variant>
      <vt:variant>
        <vt:i4>2</vt:i4>
      </vt:variant>
      <vt:variant>
        <vt:lpstr>Slide Titles</vt:lpstr>
      </vt:variant>
      <vt:variant>
        <vt:i4>49</vt:i4>
      </vt:variant>
    </vt:vector>
  </HeadingPairs>
  <TitlesOfParts>
    <vt:vector size="66" baseType="lpstr">
      <vt:lpstr>Algerian</vt:lpstr>
      <vt:lpstr>Arial</vt:lpstr>
      <vt:lpstr>Arial Rounded MT Bold</vt:lpstr>
      <vt:lpstr>Calibri</vt:lpstr>
      <vt:lpstr>Cambria Math</vt:lpstr>
      <vt:lpstr>Consolas</vt:lpstr>
      <vt:lpstr>Georgia</vt:lpstr>
      <vt:lpstr>Lucida Grande</vt:lpstr>
      <vt:lpstr>Segoe UI</vt:lpstr>
      <vt:lpstr>Segoe UI Light</vt:lpstr>
      <vt:lpstr>Segoe UI Semibold</vt:lpstr>
      <vt:lpstr>Segoe UI Semilight</vt:lpstr>
      <vt:lpstr>Symbol</vt:lpstr>
      <vt:lpstr>Times New Roman</vt:lpstr>
      <vt:lpstr>Wingdings</vt:lpstr>
      <vt:lpstr>5-50166_Machine_Learning_AI_&amp;_Data_Science_Conference_Template</vt:lpstr>
      <vt:lpstr>Internal Group_Blue_16x9_2013_06</vt:lpstr>
      <vt:lpstr>Using R and Python for Scalable Data Science, Machine Learning, and AI   </vt:lpstr>
      <vt:lpstr>Using R and Python for Scalable Data Science, Machine Learning, and AI</vt:lpstr>
      <vt:lpstr>PowerPoint Presentation</vt:lpstr>
      <vt:lpstr>Use Cases</vt:lpstr>
      <vt:lpstr>Technical Themes</vt:lpstr>
      <vt:lpstr>Active Learning</vt:lpstr>
      <vt:lpstr>PowerPoint Presentation</vt:lpstr>
      <vt:lpstr>Use Case 1: active learning for text classification  data, data everywhere</vt:lpstr>
      <vt:lpstr>Wikipedia detox dataset</vt:lpstr>
      <vt:lpstr>Word embeddings</vt:lpstr>
      <vt:lpstr>Unreasonable Effectiveness of Data and Deep Architectures</vt:lpstr>
      <vt:lpstr>Model Complexity and Data Scarcity</vt:lpstr>
      <vt:lpstr>Model Complexity and Data Scarcity</vt:lpstr>
      <vt:lpstr>Bias-Variance Tradeoff and Performance Diagnostics</vt:lpstr>
      <vt:lpstr>Featurizing Text  data, data everywhere</vt:lpstr>
      <vt:lpstr>One-hot representation (local)</vt:lpstr>
      <vt:lpstr>Context-based distributed representation</vt:lpstr>
      <vt:lpstr>Distributed and distributional</vt:lpstr>
      <vt:lpstr>Embeddings (distributed)</vt:lpstr>
      <vt:lpstr>Word2vec</vt:lpstr>
      <vt:lpstr>Skip-gram</vt:lpstr>
      <vt:lpstr>Continuous Bag-of-Words </vt:lpstr>
      <vt:lpstr>PowerPoint Presentation</vt:lpstr>
      <vt:lpstr>PowerPoint Presentation</vt:lpstr>
      <vt:lpstr>Word analogies with word2vec</vt:lpstr>
      <vt:lpstr>Word analogies can work in underlying data too</vt:lpstr>
      <vt:lpstr>PowerPoint Presentation</vt:lpstr>
      <vt:lpstr>PowerPoint Presentation</vt:lpstr>
      <vt:lpstr>Visualizing word and document embeddings</vt:lpstr>
      <vt:lpstr>Training a word embedding</vt:lpstr>
      <vt:lpstr>Active learning on text</vt:lpstr>
      <vt:lpstr>Intermission</vt:lpstr>
      <vt:lpstr>Use Case 2:  Building a custom image classifier for wood knots</vt:lpstr>
      <vt:lpstr>Featurizing images: the shallow end of deep learning</vt:lpstr>
      <vt:lpstr>Domain: Wood Knots and Lumber Grading</vt:lpstr>
      <vt:lpstr>Types of wood knots</vt:lpstr>
      <vt:lpstr>Image Featurization in Microsoft ML Server</vt:lpstr>
      <vt:lpstr>Image Featurization in Microsoft ML Server</vt:lpstr>
      <vt:lpstr>Featurizing Images at Scale</vt:lpstr>
      <vt:lpstr>Visualizing image feature vectors as embeddings</vt:lpstr>
      <vt:lpstr>Active learning on images</vt:lpstr>
      <vt:lpstr>Image Labeling Exercise</vt:lpstr>
      <vt:lpstr>Label Quality</vt:lpstr>
      <vt:lpstr>Careful with the data</vt:lpstr>
      <vt:lpstr>Big data, ML, and data science</vt:lpstr>
      <vt:lpstr>Lifecycle of a label</vt:lpstr>
      <vt:lpstr>Label quality</vt:lpstr>
      <vt:lpstr>PowerPoint Presentation</vt:lpstr>
      <vt:lpstr>PowerPoint Presentation</vt:lpstr>
    </vt:vector>
  </TitlesOfParts>
  <Manager/>
  <Company>Microsoft Corporation</Company>
  <LinksUpToDate>false</LinksUpToDate>
  <SharedDoc>false</SharedDoc>
  <HyperlinksChanged>false</HyperlinksChanged>
  <AppVersion>16.0012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&lt;Speech title here&gt;</dc:subject>
  <dc:creator>Vanja Paunic</dc:creator>
  <cp:keywords>machine learning; AI ＆ Data Science Conference</cp:keywords>
  <dc:description>Template: Mitchell Derrey, Silver Fox Productions_x000d_
Formatting: _x000d_
Audience Type:</dc:description>
  <cp:lastModifiedBy>Ali-Kazim Zaidi</cp:lastModifiedBy>
  <cp:revision>119</cp:revision>
  <dcterms:created xsi:type="dcterms:W3CDTF">2017-12-04T21:06:47Z</dcterms:created>
  <dcterms:modified xsi:type="dcterms:W3CDTF">2018-04-12T23:45:49Z</dcterms:modified>
  <cp:category>Machine Learning, AI &amp; Data Science Conference</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0x010100A584695755FE764EB25B07353E74077C00D779C3CEF1177A4F8B41F96DF87A1F66</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20;#Microsoft Conference Center|9ee5e79d-18a6-44c6-bfde-7021198eb4fc</vt:lpwstr>
  </property>
  <property fmtid="{D5CDD505-2E9C-101B-9397-08002B2CF9AE}" pid="7" name="Track">
    <vt:lpwstr/>
  </property>
  <property fmtid="{D5CDD505-2E9C-101B-9397-08002B2CF9AE}" pid="8" name="Event Location">
    <vt:lpwstr>131;#Microsoft Redmond Campus|3cd96142-cb30-40de-9c66-cd17f1bb8ca1</vt:lpwstr>
  </property>
  <property fmtid="{D5CDD505-2E9C-101B-9397-08002B2CF9AE}" pid="9" name="Campaign">
    <vt:lpwstr/>
  </property>
  <property fmtid="{D5CDD505-2E9C-101B-9397-08002B2CF9AE}" pid="10" name="IsMyDocuments">
    <vt:bool>true</vt:bool>
  </property>
  <property fmtid="{D5CDD505-2E9C-101B-9397-08002B2CF9AE}" pid="11" name="TaxKeyword">
    <vt:lpwstr>69;#machine learning|912b89bd-3197-4d37-838b-dea3c299099a;#169;#AI ＆ Data Science Conference|8f010730-a012-41a8-b19a-7b5a9af03b6a</vt:lpwstr>
  </property>
  <property fmtid="{D5CDD505-2E9C-101B-9397-08002B2CF9AE}" pid="12" name="Audience1">
    <vt:lpwstr/>
  </property>
  <property fmtid="{D5CDD505-2E9C-101B-9397-08002B2CF9AE}" pid="13" name="Event Name">
    <vt:lpwstr>72;#Machine Learning, AI and Data Science Conference|2f5995e3-1e3d-4c27-96d6-c6c80990926c</vt:lpwstr>
  </property>
  <property fmtid="{D5CDD505-2E9C-101B-9397-08002B2CF9AE}" pid="14" name="MSIP_Label_f42aa342-8706-4288-bd11-ebb85995028c_Enabled">
    <vt:lpwstr>True</vt:lpwstr>
  </property>
  <property fmtid="{D5CDD505-2E9C-101B-9397-08002B2CF9AE}" pid="15" name="MSIP_Label_f42aa342-8706-4288-bd11-ebb85995028c_SiteId">
    <vt:lpwstr>72f988bf-86f1-41af-91ab-2d7cd011db47</vt:lpwstr>
  </property>
  <property fmtid="{D5CDD505-2E9C-101B-9397-08002B2CF9AE}" pid="16" name="MSIP_Label_f42aa342-8706-4288-bd11-ebb85995028c_Owner">
    <vt:lpwstr>vapaunic@microsoft.com</vt:lpwstr>
  </property>
  <property fmtid="{D5CDD505-2E9C-101B-9397-08002B2CF9AE}" pid="17" name="MSIP_Label_f42aa342-8706-4288-bd11-ebb85995028c_SetDate">
    <vt:lpwstr>2017-12-04T21:08:56.3795668Z</vt:lpwstr>
  </property>
  <property fmtid="{D5CDD505-2E9C-101B-9397-08002B2CF9AE}" pid="18" name="MSIP_Label_f42aa342-8706-4288-bd11-ebb85995028c_Name">
    <vt:lpwstr>General</vt:lpwstr>
  </property>
  <property fmtid="{D5CDD505-2E9C-101B-9397-08002B2CF9AE}" pid="19" name="MSIP_Label_f42aa342-8706-4288-bd11-ebb85995028c_Application">
    <vt:lpwstr>Microsoft Azure Information Protection</vt:lpwstr>
  </property>
  <property fmtid="{D5CDD505-2E9C-101B-9397-08002B2CF9AE}" pid="20" name="MSIP_Label_f42aa342-8706-4288-bd11-ebb85995028c_Extended_MSFT_Method">
    <vt:lpwstr>Automatic</vt:lpwstr>
  </property>
  <property fmtid="{D5CDD505-2E9C-101B-9397-08002B2CF9AE}" pid="21" name="Sensitivity">
    <vt:lpwstr>General</vt:lpwstr>
  </property>
</Properties>
</file>